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63403f1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63403f1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rgbClr val="666666"/>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63403f19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63403f19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666666"/>
                </a:solidFill>
                <a:latin typeface="Roboto"/>
                <a:ea typeface="Roboto"/>
                <a:cs typeface="Roboto"/>
                <a:sym typeface="Roboto"/>
              </a:rPr>
              <a:t>Competitive advantage 1: </a:t>
            </a:r>
            <a:endParaRPr sz="1300">
              <a:solidFill>
                <a:srgbClr val="666666"/>
              </a:solidFill>
              <a:latin typeface="Roboto"/>
              <a:ea typeface="Roboto"/>
              <a:cs typeface="Roboto"/>
              <a:sym typeface="Roboto"/>
            </a:endParaRPr>
          </a:p>
          <a:p>
            <a:pPr indent="-311150" lvl="0" marL="457200" rtl="0" algn="l">
              <a:lnSpc>
                <a:spcPct val="115000"/>
              </a:lnSpc>
              <a:spcBef>
                <a:spcPts val="120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Market share: Hexo corp already has majority of the Canadian cannabis market from a previous deal with a company called Redecan. Molson holds majority share of the Canadian beer market.</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rPr lang="en" sz="1300">
                <a:solidFill>
                  <a:srgbClr val="666666"/>
                </a:solidFill>
                <a:latin typeface="Roboto"/>
                <a:ea typeface="Roboto"/>
                <a:cs typeface="Roboto"/>
                <a:sym typeface="Roboto"/>
              </a:rPr>
              <a:t>Competitive advantage 2:</a:t>
            </a:r>
            <a:endParaRPr sz="1300">
              <a:solidFill>
                <a:srgbClr val="666666"/>
              </a:solidFill>
              <a:latin typeface="Roboto"/>
              <a:ea typeface="Roboto"/>
              <a:cs typeface="Roboto"/>
              <a:sym typeface="Roboto"/>
            </a:endParaRPr>
          </a:p>
          <a:p>
            <a:pPr indent="-311150" lvl="0" marL="457200" rtl="0" algn="l">
              <a:lnSpc>
                <a:spcPct val="115000"/>
              </a:lnSpc>
              <a:spcBef>
                <a:spcPts val="120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 Projected market growth for CBD products: In the U.S. alone, expected growth for non alcoholic, CBD infused beverages will increase by 75% average annual growth rate between 2018 to 2023. Molson holds the second highest share of the U.S. beer market.</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t/>
            </a:r>
            <a:endParaRPr sz="1300">
              <a:solidFill>
                <a:srgbClr val="666666"/>
              </a:solidFill>
              <a:latin typeface="Roboto"/>
              <a:ea typeface="Roboto"/>
              <a:cs typeface="Roboto"/>
              <a:sym typeface="Roboto"/>
            </a:endParaRPr>
          </a:p>
          <a:p>
            <a:pPr indent="-323850" lvl="0" marL="457200" rtl="0" algn="l">
              <a:lnSpc>
                <a:spcPct val="105000"/>
              </a:lnSpc>
              <a:spcBef>
                <a:spcPts val="1200"/>
              </a:spcBef>
              <a:spcAft>
                <a:spcPts val="0"/>
              </a:spcAft>
              <a:buClr>
                <a:srgbClr val="666666"/>
              </a:buClr>
              <a:buSzPts val="1500"/>
              <a:buFont typeface="Roboto"/>
              <a:buChar char="●"/>
            </a:pPr>
            <a:r>
              <a:rPr lang="en" sz="1500">
                <a:solidFill>
                  <a:srgbClr val="666666"/>
                </a:solidFill>
                <a:latin typeface="Roboto"/>
                <a:ea typeface="Roboto"/>
                <a:cs typeface="Roboto"/>
                <a:sym typeface="Roboto"/>
              </a:rPr>
              <a:t>Competitive Advantage #1: </a:t>
            </a:r>
            <a:endParaRPr sz="1500">
              <a:solidFill>
                <a:srgbClr val="666666"/>
              </a:solidFill>
              <a:latin typeface="Roboto"/>
              <a:ea typeface="Roboto"/>
              <a:cs typeface="Roboto"/>
              <a:sym typeface="Roboto"/>
            </a:endParaRPr>
          </a:p>
          <a:p>
            <a:pPr indent="-323850" lvl="1" marL="914400" rtl="0" algn="l">
              <a:lnSpc>
                <a:spcPct val="105000"/>
              </a:lnSpc>
              <a:spcBef>
                <a:spcPts val="0"/>
              </a:spcBef>
              <a:spcAft>
                <a:spcPts val="0"/>
              </a:spcAft>
              <a:buClr>
                <a:srgbClr val="666666"/>
              </a:buClr>
              <a:buSzPts val="1500"/>
              <a:buFont typeface="Roboto"/>
              <a:buChar char="○"/>
            </a:pPr>
            <a:r>
              <a:rPr lang="en" sz="1500">
                <a:solidFill>
                  <a:srgbClr val="666666"/>
                </a:solidFill>
                <a:latin typeface="Roboto"/>
                <a:ea typeface="Roboto"/>
                <a:cs typeface="Roboto"/>
                <a:sym typeface="Roboto"/>
              </a:rPr>
              <a:t>Exclusive sole partner of one of the largest recycled aluminum manufacturers in the world. Rio Tinto has been around for approximately 110 years.</a:t>
            </a:r>
            <a:endParaRPr sz="1500">
              <a:solidFill>
                <a:srgbClr val="666666"/>
              </a:solidFill>
              <a:latin typeface="Roboto"/>
              <a:ea typeface="Roboto"/>
              <a:cs typeface="Roboto"/>
              <a:sym typeface="Roboto"/>
            </a:endParaRPr>
          </a:p>
          <a:p>
            <a:pPr indent="-323850" lvl="0" marL="457200" rtl="0" algn="l">
              <a:lnSpc>
                <a:spcPct val="105000"/>
              </a:lnSpc>
              <a:spcBef>
                <a:spcPts val="0"/>
              </a:spcBef>
              <a:spcAft>
                <a:spcPts val="0"/>
              </a:spcAft>
              <a:buClr>
                <a:srgbClr val="666666"/>
              </a:buClr>
              <a:buSzPts val="1500"/>
              <a:buFont typeface="Roboto"/>
              <a:buChar char="●"/>
            </a:pPr>
            <a:r>
              <a:rPr lang="en" sz="1500">
                <a:solidFill>
                  <a:srgbClr val="666666"/>
                </a:solidFill>
                <a:latin typeface="Roboto"/>
                <a:ea typeface="Roboto"/>
                <a:cs typeface="Roboto"/>
                <a:sym typeface="Roboto"/>
              </a:rPr>
              <a:t>Competitive Advantage #2: </a:t>
            </a:r>
            <a:endParaRPr sz="1500">
              <a:solidFill>
                <a:srgbClr val="666666"/>
              </a:solidFill>
              <a:latin typeface="Roboto"/>
              <a:ea typeface="Roboto"/>
              <a:cs typeface="Roboto"/>
              <a:sym typeface="Roboto"/>
            </a:endParaRPr>
          </a:p>
          <a:p>
            <a:pPr indent="-323850" lvl="1" marL="914400" rtl="0" algn="l">
              <a:lnSpc>
                <a:spcPct val="105000"/>
              </a:lnSpc>
              <a:spcBef>
                <a:spcPts val="0"/>
              </a:spcBef>
              <a:spcAft>
                <a:spcPts val="0"/>
              </a:spcAft>
              <a:buClr>
                <a:srgbClr val="666666"/>
              </a:buClr>
              <a:buSzPts val="1500"/>
              <a:buFont typeface="Roboto"/>
              <a:buChar char="○"/>
            </a:pPr>
            <a:r>
              <a:rPr lang="en" sz="1500">
                <a:solidFill>
                  <a:srgbClr val="666666"/>
                </a:solidFill>
                <a:latin typeface="Roboto"/>
                <a:ea typeface="Roboto"/>
                <a:cs typeface="Roboto"/>
                <a:sym typeface="Roboto"/>
              </a:rPr>
              <a:t>Recyclable Aluminum cans will debut with Anheuser-Busch cans, becoming first in the market and beating out Molson Coors. </a:t>
            </a:r>
            <a:endParaRPr sz="1500">
              <a:solidFill>
                <a:srgbClr val="666666"/>
              </a:solidFill>
              <a:latin typeface="Roboto"/>
              <a:ea typeface="Roboto"/>
              <a:cs typeface="Roboto"/>
              <a:sym typeface="Roboto"/>
            </a:endParaRPr>
          </a:p>
          <a:p>
            <a:pPr indent="0" lvl="0" marL="0" rtl="0" algn="l">
              <a:lnSpc>
                <a:spcPct val="105000"/>
              </a:lnSpc>
              <a:spcBef>
                <a:spcPts val="1200"/>
              </a:spcBef>
              <a:spcAft>
                <a:spcPts val="1200"/>
              </a:spcAft>
              <a:buNone/>
            </a:pPr>
            <a:r>
              <a:t/>
            </a:r>
            <a:endParaRPr sz="1500">
              <a:solidFill>
                <a:srgbClr val="666666"/>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63403f19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63403f19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Board is independent: </a:t>
            </a:r>
            <a:endParaRPr/>
          </a:p>
          <a:p>
            <a:pPr indent="457200" lvl="0" marL="457200" rtl="0" algn="l">
              <a:spcBef>
                <a:spcPts val="0"/>
              </a:spcBef>
              <a:spcAft>
                <a:spcPts val="0"/>
              </a:spcAft>
              <a:buNone/>
            </a:pPr>
            <a:r>
              <a:rPr lang="en">
                <a:solidFill>
                  <a:srgbClr val="666666"/>
                </a:solidFill>
                <a:latin typeface="Roboto"/>
                <a:ea typeface="Roboto"/>
                <a:cs typeface="Roboto"/>
                <a:sym typeface="Roboto"/>
              </a:rPr>
              <a:t>Restated Certificate of Incorporation contains provisions intended to ensure that at all times a majority of directors are independent</a:t>
            </a:r>
            <a:endParaRPr>
              <a:solidFill>
                <a:srgbClr val="666666"/>
              </a:solidFill>
              <a:latin typeface="Roboto"/>
              <a:ea typeface="Roboto"/>
              <a:cs typeface="Roboto"/>
              <a:sym typeface="Roboto"/>
            </a:endParaRPr>
          </a:p>
          <a:p>
            <a:pPr indent="-298450" lvl="1" marL="914400" rtl="0" algn="l">
              <a:lnSpc>
                <a:spcPct val="9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9 independent board of directors</a:t>
            </a:r>
            <a:endParaRPr>
              <a:solidFill>
                <a:srgbClr val="666666"/>
              </a:solidFill>
              <a:latin typeface="Roboto"/>
              <a:ea typeface="Roboto"/>
              <a:cs typeface="Roboto"/>
              <a:sym typeface="Roboto"/>
            </a:endParaRPr>
          </a:p>
          <a:p>
            <a:pPr indent="0" lvl="0" marL="0" rtl="0" algn="l">
              <a:lnSpc>
                <a:spcPct val="95000"/>
              </a:lnSpc>
              <a:spcBef>
                <a:spcPts val="1200"/>
              </a:spcBef>
              <a:spcAft>
                <a:spcPts val="0"/>
              </a:spcAft>
              <a:buNone/>
            </a:pPr>
            <a:r>
              <a:rPr lang="en">
                <a:solidFill>
                  <a:srgbClr val="666666"/>
                </a:solidFill>
                <a:latin typeface="Roboto"/>
                <a:ea typeface="Roboto"/>
                <a:cs typeface="Roboto"/>
                <a:sym typeface="Roboto"/>
              </a:rPr>
              <a:t>Board is not independent:</a:t>
            </a:r>
            <a:endParaRPr>
              <a:solidFill>
                <a:srgbClr val="666666"/>
              </a:solidFill>
              <a:latin typeface="Roboto"/>
              <a:ea typeface="Roboto"/>
              <a:cs typeface="Roboto"/>
              <a:sym typeface="Roboto"/>
            </a:endParaRPr>
          </a:p>
          <a:p>
            <a:pPr indent="-304800" lvl="1" marL="914400" rtl="0" algn="l">
              <a:lnSpc>
                <a:spcPct val="115000"/>
              </a:lnSpc>
              <a:spcBef>
                <a:spcPts val="1200"/>
              </a:spcBef>
              <a:spcAft>
                <a:spcPts val="0"/>
              </a:spcAft>
              <a:buClr>
                <a:srgbClr val="31394D"/>
              </a:buClr>
              <a:buSzPts val="1200"/>
              <a:buFont typeface="Roboto"/>
              <a:buChar char="○"/>
            </a:pPr>
            <a:r>
              <a:rPr lang="en" sz="1200">
                <a:solidFill>
                  <a:srgbClr val="31394D"/>
                </a:solidFill>
                <a:highlight>
                  <a:schemeClr val="lt1"/>
                </a:highlight>
                <a:latin typeface="Roboto"/>
                <a:ea typeface="Roboto"/>
                <a:cs typeface="Roboto"/>
                <a:sym typeface="Roboto"/>
              </a:rPr>
              <a:t>There are only 3 independent directors on the board</a:t>
            </a:r>
            <a:endParaRPr sz="1200">
              <a:solidFill>
                <a:srgbClr val="31394D"/>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31394D"/>
              </a:buClr>
              <a:buSzPts val="1200"/>
              <a:buFont typeface="Roboto"/>
              <a:buChar char="○"/>
            </a:pPr>
            <a:r>
              <a:rPr lang="en" sz="1200">
                <a:solidFill>
                  <a:srgbClr val="31394D"/>
                </a:solidFill>
                <a:latin typeface="Roboto"/>
                <a:ea typeface="Roboto"/>
                <a:cs typeface="Roboto"/>
                <a:sym typeface="Roboto"/>
              </a:rPr>
              <a:t>9 members of the board reside as Stichting Anheuser-Busch InBev board members</a:t>
            </a:r>
            <a:endParaRPr sz="1200">
              <a:solidFill>
                <a:srgbClr val="31394D"/>
              </a:solidFill>
              <a:latin typeface="Roboto"/>
              <a:ea typeface="Roboto"/>
              <a:cs typeface="Roboto"/>
              <a:sym typeface="Roboto"/>
            </a:endParaRPr>
          </a:p>
          <a:p>
            <a:pPr indent="-304800" lvl="1" marL="914400" rtl="0" algn="l">
              <a:lnSpc>
                <a:spcPct val="115000"/>
              </a:lnSpc>
              <a:spcBef>
                <a:spcPts val="0"/>
              </a:spcBef>
              <a:spcAft>
                <a:spcPts val="0"/>
              </a:spcAft>
              <a:buClr>
                <a:srgbClr val="31394D"/>
              </a:buClr>
              <a:buSzPts val="1200"/>
              <a:buFont typeface="Roboto"/>
              <a:buChar char="○"/>
            </a:pPr>
            <a:r>
              <a:rPr lang="en" sz="1200">
                <a:solidFill>
                  <a:srgbClr val="31394D"/>
                </a:solidFill>
                <a:latin typeface="Roboto"/>
                <a:ea typeface="Roboto"/>
                <a:cs typeface="Roboto"/>
                <a:sym typeface="Roboto"/>
              </a:rPr>
              <a:t>3 board members including the chairman Barrington are members appointed by the restricted shareholders</a:t>
            </a:r>
            <a:endParaRPr>
              <a:solidFill>
                <a:srgbClr val="666666"/>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67b8795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67b8795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63403f19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63403f19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3 core groups that a corporation serves outside of financial stakeholders.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Consumers, employees and the community.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we’ll start with the consumers.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product quality as the measure because quality dictates the consumers perception of the product.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I.e. how well the product serves the consumer.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you can see from the picture displaying each companies product rating, Busch has the higher rating showing its better at serving the consumers.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employees we use work place culture as the measurement because a healthy work place a direct indicator of the effort each company gives it’s employees.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According to the ratings attached, Coors is the better company to work for and is therefore better at serving its employees.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 have the community as a whole.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the water to beer ratio because, Water is essential to the community  but it’s also the main component of beer.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2.7hl/hl of water, busch has less of an  impact on the environment and the community</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Conclusion: with busch outranking coors in ⅔ categories, they are the better company  w/ respect to company performance.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63403f1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63403f1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Week 12.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Both busch and coors have recently undergone a change in ceo</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busch it was the internal hire of the ceo Mike doukeris on July of this year.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Changes brought about to strategy</a:t>
            </a:r>
            <a:endParaRPr sz="1200">
              <a:solidFill>
                <a:schemeClr val="dk1"/>
              </a:solidFill>
              <a:latin typeface="Times New Roman"/>
              <a:ea typeface="Times New Roman"/>
              <a:cs typeface="Times New Roman"/>
              <a:sym typeface="Times New Roman"/>
            </a:endParaRPr>
          </a:p>
          <a:p>
            <a:pPr indent="-304800" lvl="0" marL="457200" rtl="0" algn="l">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Prior to Change: Busch leadership was </a:t>
            </a:r>
            <a:r>
              <a:rPr lang="en" sz="1200">
                <a:solidFill>
                  <a:schemeClr val="dk1"/>
                </a:solidFill>
                <a:highlight>
                  <a:srgbClr val="00FF00"/>
                </a:highlight>
                <a:latin typeface="Times New Roman"/>
                <a:ea typeface="Times New Roman"/>
                <a:cs typeface="Times New Roman"/>
                <a:sym typeface="Times New Roman"/>
              </a:rPr>
              <a:t>Homogenous w/ (gender and age) </a:t>
            </a:r>
            <a:r>
              <a:rPr lang="en" sz="1200">
                <a:solidFill>
                  <a:schemeClr val="dk1"/>
                </a:solidFill>
                <a:latin typeface="Times New Roman"/>
                <a:ea typeface="Times New Roman"/>
                <a:cs typeface="Times New Roman"/>
                <a:sym typeface="Times New Roman"/>
              </a:rPr>
              <a:t>but </a:t>
            </a:r>
            <a:r>
              <a:rPr lang="en" sz="1200">
                <a:solidFill>
                  <a:schemeClr val="dk1"/>
                </a:solidFill>
                <a:highlight>
                  <a:srgbClr val="FFFF00"/>
                </a:highlight>
                <a:latin typeface="Times New Roman"/>
                <a:ea typeface="Times New Roman"/>
                <a:cs typeface="Times New Roman"/>
                <a:sym typeface="Times New Roman"/>
              </a:rPr>
              <a:t>heterogeneous in educational backgrounds</a:t>
            </a:r>
            <a:endParaRPr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After the change,  leadership </a:t>
            </a:r>
            <a:r>
              <a:rPr lang="en" sz="1200">
                <a:solidFill>
                  <a:schemeClr val="dk1"/>
                </a:solidFill>
                <a:highlight>
                  <a:srgbClr val="00FF00"/>
                </a:highlight>
                <a:latin typeface="Times New Roman"/>
                <a:ea typeface="Times New Roman"/>
                <a:cs typeface="Times New Roman"/>
                <a:sym typeface="Times New Roman"/>
              </a:rPr>
              <a:t>remained homogenous in  age  and gender</a:t>
            </a:r>
            <a:r>
              <a:rPr lang="en" sz="1200">
                <a:solidFill>
                  <a:schemeClr val="dk1"/>
                </a:solidFill>
                <a:latin typeface="Times New Roman"/>
                <a:ea typeface="Times New Roman"/>
                <a:cs typeface="Times New Roman"/>
                <a:sym typeface="Times New Roman"/>
              </a:rPr>
              <a:t> with the exception of 1 additional female hire.</a:t>
            </a:r>
            <a:endParaRPr sz="12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Clr>
                <a:schemeClr val="dk1"/>
              </a:buClr>
              <a:buSzPts val="1100"/>
              <a:buFont typeface="Arial"/>
              <a:buNone/>
            </a:pPr>
            <a:r>
              <a:rPr lang="en" sz="1200">
                <a:solidFill>
                  <a:schemeClr val="dk1"/>
                </a:solidFill>
                <a:highlight>
                  <a:srgbClr val="FFFF00"/>
                </a:highlight>
                <a:latin typeface="Times New Roman"/>
                <a:ea typeface="Times New Roman"/>
                <a:cs typeface="Times New Roman"/>
                <a:sym typeface="Times New Roman"/>
              </a:rPr>
              <a:t>Educational backgrounds remained heterogenius.</a:t>
            </a:r>
            <a:endParaRPr sz="1200">
              <a:solidFill>
                <a:schemeClr val="dk1"/>
              </a:solidFill>
              <a:highlight>
                <a:srgbClr val="FFFF00"/>
              </a:highlight>
              <a:latin typeface="Times New Roman"/>
              <a:ea typeface="Times New Roman"/>
              <a:cs typeface="Times New Roman"/>
              <a:sym typeface="Times New Roman"/>
            </a:endParaRPr>
          </a:p>
          <a:p>
            <a:pPr indent="45720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However not everything remained the same</a:t>
            </a:r>
            <a:endParaRPr sz="1200">
              <a:solidFill>
                <a:schemeClr val="dk1"/>
              </a:solidFill>
              <a:latin typeface="Times New Roman"/>
              <a:ea typeface="Times New Roman"/>
              <a:cs typeface="Times New Roman"/>
              <a:sym typeface="Times New Roman"/>
            </a:endParaRPr>
          </a:p>
          <a:p>
            <a:pPr indent="-304800" lvl="0" marL="457200" rtl="0" algn="l">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Doukeris brought a Direct-to-Consumer strategy with the first company e-commerce platform.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 2021, DTC revenue surpassed 1 billion, with e-commerce as the largest contributor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for Coors, the most recent change was the internal hire of gavin Gavin Hattersley in september 2019.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Prior to the change, coors leadership was </a:t>
            </a:r>
            <a:r>
              <a:rPr lang="en" sz="1200">
                <a:solidFill>
                  <a:schemeClr val="dk1"/>
                </a:solidFill>
                <a:highlight>
                  <a:srgbClr val="FFFF00"/>
                </a:highlight>
                <a:latin typeface="Times New Roman"/>
                <a:ea typeface="Times New Roman"/>
                <a:cs typeface="Times New Roman"/>
                <a:sym typeface="Times New Roman"/>
              </a:rPr>
              <a:t>heterogeneous in age and education</a:t>
            </a:r>
            <a:r>
              <a:rPr lang="en" sz="1200">
                <a:solidFill>
                  <a:schemeClr val="dk1"/>
                </a:solidFill>
                <a:latin typeface="Times New Roman"/>
                <a:ea typeface="Times New Roman"/>
                <a:cs typeface="Times New Roman"/>
                <a:sym typeface="Times New Roman"/>
              </a:rPr>
              <a:t> but </a:t>
            </a:r>
            <a:r>
              <a:rPr lang="en" sz="1200">
                <a:solidFill>
                  <a:schemeClr val="dk1"/>
                </a:solidFill>
                <a:highlight>
                  <a:srgbClr val="00FF00"/>
                </a:highlight>
                <a:latin typeface="Times New Roman"/>
                <a:ea typeface="Times New Roman"/>
                <a:cs typeface="Times New Roman"/>
                <a:sym typeface="Times New Roman"/>
              </a:rPr>
              <a:t>homogenous for gender</a:t>
            </a:r>
            <a:endParaRPr sz="1200">
              <a:solidFill>
                <a:schemeClr val="dk1"/>
              </a:solidFill>
              <a:highlight>
                <a:srgbClr val="00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After the change in ceo, diversity in leadership remained the same.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 for strategy,  Hattersley has implemented a partnership and growth strategy which has so far, increased net sales by 2.5%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63403f19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63403f19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Font typeface="Roboto"/>
              <a:buChar char="○"/>
            </a:pPr>
            <a:r>
              <a:rPr lang="en" sz="1200">
                <a:solidFill>
                  <a:schemeClr val="dk1"/>
                </a:solidFill>
                <a:highlight>
                  <a:schemeClr val="lt1"/>
                </a:highlight>
                <a:latin typeface="Roboto"/>
                <a:ea typeface="Roboto"/>
                <a:cs typeface="Roboto"/>
                <a:sym typeface="Roboto"/>
              </a:rPr>
              <a:t>The global hard seltzer market is expected to grow at a compound annual growth rate of 16.2% from 2022 to 2027 to reach USD 14.51 billion by 2027. Both companies need to take advantage of this opportunity.</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300">
                <a:solidFill>
                  <a:schemeClr val="dk1"/>
                </a:solidFill>
                <a:latin typeface="Roboto"/>
                <a:ea typeface="Roboto"/>
                <a:cs typeface="Roboto"/>
                <a:sym typeface="Roboto"/>
              </a:rPr>
              <a:t>Getting into an already niche market is hard to do as Molson Coors has already failed once attempting to get into the seltzer market with their Coors Seltzers.</a:t>
            </a:r>
            <a:endParaRPr sz="1300">
              <a:solidFill>
                <a:schemeClr val="dk1"/>
              </a:solidFill>
              <a:latin typeface="Roboto"/>
              <a:ea typeface="Roboto"/>
              <a:cs typeface="Roboto"/>
              <a:sym typeface="Roboto"/>
            </a:endParaRPr>
          </a:p>
          <a:p>
            <a:pPr indent="-311150" lvl="1" marL="914400" rtl="0" algn="l">
              <a:lnSpc>
                <a:spcPct val="95000"/>
              </a:lnSpc>
              <a:spcBef>
                <a:spcPts val="0"/>
              </a:spcBef>
              <a:spcAft>
                <a:spcPts val="0"/>
              </a:spcAft>
              <a:buClr>
                <a:schemeClr val="dk1"/>
              </a:buClr>
              <a:buSzPts val="1300"/>
              <a:buFont typeface="Roboto"/>
              <a:buChar char="○"/>
            </a:pPr>
            <a:r>
              <a:rPr lang="en" sz="1297">
                <a:solidFill>
                  <a:schemeClr val="dk1"/>
                </a:solidFill>
                <a:latin typeface="Roboto"/>
                <a:ea typeface="Roboto"/>
                <a:cs typeface="Roboto"/>
                <a:sym typeface="Roboto"/>
              </a:rPr>
              <a:t>Molson Coors can try to innovate their seltzers to stand out among their competitors such as White Claw and Truly. This can include offering new flavors or changing the contents of the seltzers to make them more marketable.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63403f19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63403f19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1" marL="914400" rtl="0" algn="l">
              <a:lnSpc>
                <a:spcPct val="95000"/>
              </a:lnSpc>
              <a:spcBef>
                <a:spcPts val="0"/>
              </a:spcBef>
              <a:spcAft>
                <a:spcPts val="0"/>
              </a:spcAft>
              <a:buClr>
                <a:schemeClr val="dk1"/>
              </a:buClr>
              <a:buSzPts val="1300"/>
              <a:buFont typeface="Roboto"/>
              <a:buChar char="○"/>
            </a:pPr>
            <a:r>
              <a:rPr lang="en" sz="1297">
                <a:solidFill>
                  <a:schemeClr val="dk1"/>
                </a:solidFill>
                <a:latin typeface="Roboto"/>
                <a:ea typeface="Roboto"/>
                <a:cs typeface="Roboto"/>
                <a:sym typeface="Roboto"/>
              </a:rPr>
              <a:t>Anheuser Busch has the competitive advantage over Molson Coors which is why Anheuser is more successful. Anheuser has more plants, cash, and inventory which is currently giving them a leg up when compared to Molson Coors.</a:t>
            </a:r>
            <a:endParaRPr sz="1297">
              <a:solidFill>
                <a:schemeClr val="dk1"/>
              </a:solidFill>
              <a:latin typeface="Roboto"/>
              <a:ea typeface="Roboto"/>
              <a:cs typeface="Roboto"/>
              <a:sym typeface="Roboto"/>
            </a:endParaRPr>
          </a:p>
          <a:p>
            <a:pPr indent="-310991" lvl="1" marL="914400" rtl="0" algn="l">
              <a:lnSpc>
                <a:spcPct val="95000"/>
              </a:lnSpc>
              <a:spcBef>
                <a:spcPts val="0"/>
              </a:spcBef>
              <a:spcAft>
                <a:spcPts val="0"/>
              </a:spcAft>
              <a:buClr>
                <a:schemeClr val="dk1"/>
              </a:buClr>
              <a:buSzPts val="1298"/>
              <a:buFont typeface="Roboto"/>
              <a:buChar char="○"/>
            </a:pPr>
            <a:r>
              <a:rPr lang="en" sz="1297">
                <a:solidFill>
                  <a:schemeClr val="dk1"/>
                </a:solidFill>
                <a:latin typeface="Roboto"/>
                <a:ea typeface="Roboto"/>
                <a:cs typeface="Roboto"/>
                <a:sym typeface="Roboto"/>
              </a:rPr>
              <a:t>There should always be more outside directors than inside directors. A good makeup of the board would include 2 inside directors and the rest outside.</a:t>
            </a:r>
            <a:endParaRPr sz="1297">
              <a:solidFill>
                <a:schemeClr val="dk1"/>
              </a:solidFill>
              <a:latin typeface="Roboto"/>
              <a:ea typeface="Roboto"/>
              <a:cs typeface="Roboto"/>
              <a:sym typeface="Roboto"/>
            </a:endParaRPr>
          </a:p>
          <a:p>
            <a:pPr indent="-310991" lvl="1" marL="914400" rtl="0" algn="l">
              <a:lnSpc>
                <a:spcPct val="95000"/>
              </a:lnSpc>
              <a:spcBef>
                <a:spcPts val="0"/>
              </a:spcBef>
              <a:spcAft>
                <a:spcPts val="0"/>
              </a:spcAft>
              <a:buClr>
                <a:schemeClr val="dk1"/>
              </a:buClr>
              <a:buSzPts val="1298"/>
              <a:buFont typeface="Roboto"/>
              <a:buChar char="○"/>
            </a:pPr>
            <a:r>
              <a:rPr lang="en" sz="1297">
                <a:solidFill>
                  <a:schemeClr val="dk1"/>
                </a:solidFill>
                <a:latin typeface="Roboto"/>
                <a:ea typeface="Roboto"/>
                <a:cs typeface="Roboto"/>
                <a:sym typeface="Roboto"/>
              </a:rPr>
              <a:t>Anheuser Busch gains almost 70% of its revenue from international sales.  Molson Coors international revenue makes up only about 30% of its revenue.  International strategies can give one company an advantage over the other.</a:t>
            </a:r>
            <a:endParaRPr sz="1297">
              <a:solidFill>
                <a:schemeClr val="dk1"/>
              </a:solidFill>
              <a:latin typeface="Roboto"/>
              <a:ea typeface="Roboto"/>
              <a:cs typeface="Roboto"/>
              <a:sym typeface="Roboto"/>
            </a:endParaRPr>
          </a:p>
          <a:p>
            <a:pPr indent="-310991" lvl="1" marL="914400" rtl="0" algn="l">
              <a:lnSpc>
                <a:spcPct val="95000"/>
              </a:lnSpc>
              <a:spcBef>
                <a:spcPts val="0"/>
              </a:spcBef>
              <a:spcAft>
                <a:spcPts val="0"/>
              </a:spcAft>
              <a:buClr>
                <a:schemeClr val="dk1"/>
              </a:buClr>
              <a:buSzPts val="1298"/>
              <a:buFont typeface="Roboto"/>
              <a:buChar char="○"/>
            </a:pPr>
            <a:r>
              <a:rPr lang="en" sz="1297">
                <a:solidFill>
                  <a:schemeClr val="dk1"/>
                </a:solidFill>
                <a:latin typeface="Roboto"/>
                <a:ea typeface="Roboto"/>
                <a:cs typeface="Roboto"/>
                <a:sym typeface="Roboto"/>
              </a:rPr>
              <a:t>The top directors of each company need to have a strategy for leading their company as well as the leadership capabilities to make sure everyone in the company is pushing towards the same goal.  Companies with a clear plan and employees on the same page generally are more successful.</a:t>
            </a:r>
            <a:endParaRPr sz="1297">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f3bdf41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f3bdf41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63403f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63403f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63403f1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63403f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63403f1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63403f1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63403f1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63403f1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63403f1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63403f1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63403f19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63403f19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63403f1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63403f1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63403f1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63403f1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Busch revenue - 46.8 billion 2 beer = 9.5 billion</a:t>
            </a:r>
            <a:endParaRPr/>
          </a:p>
          <a:p>
            <a:pPr indent="0" lvl="0" marL="0" rtl="0" algn="l">
              <a:spcBef>
                <a:spcPts val="0"/>
              </a:spcBef>
              <a:spcAft>
                <a:spcPts val="0"/>
              </a:spcAft>
              <a:buNone/>
            </a:pPr>
            <a:r>
              <a:rPr lang="en"/>
              <a:t>Molson revenue - 10.6 billion 2 beers = 5 billion</a:t>
            </a:r>
            <a:endParaRPr/>
          </a:p>
          <a:p>
            <a:pPr indent="0" lvl="0" marL="0" rtl="0" algn="l">
              <a:spcBef>
                <a:spcPts val="0"/>
              </a:spcBef>
              <a:spcAft>
                <a:spcPts val="0"/>
              </a:spcAft>
              <a:buNone/>
            </a:pPr>
            <a:r>
              <a:rPr lang="en"/>
              <a:t>Busch </a:t>
            </a:r>
            <a:r>
              <a:rPr lang="en"/>
              <a:t>products: 500</a:t>
            </a:r>
            <a:endParaRPr/>
          </a:p>
          <a:p>
            <a:pPr indent="0" lvl="0" marL="0" rtl="0" algn="l">
              <a:spcBef>
                <a:spcPts val="0"/>
              </a:spcBef>
              <a:spcAft>
                <a:spcPts val="0"/>
              </a:spcAft>
              <a:buNone/>
            </a:pPr>
            <a:r>
              <a:rPr lang="en"/>
              <a:t>Molson products: 80</a:t>
            </a:r>
            <a:endParaRPr/>
          </a:p>
          <a:p>
            <a:pPr indent="0" lvl="0" marL="0" rtl="0" algn="l">
              <a:spcBef>
                <a:spcPts val="0"/>
              </a:spcBef>
              <a:spcAft>
                <a:spcPts val="0"/>
              </a:spcAft>
              <a:buNone/>
            </a:pPr>
            <a:r>
              <a:rPr lang="en"/>
              <a:t>Related Constrained: less than 70% of revenue comes from 1 product and main common link among products is the Brewery</a:t>
            </a:r>
            <a:endParaRPr/>
          </a:p>
          <a:p>
            <a:pPr indent="0" lvl="0" marL="0" rtl="0" algn="l">
              <a:spcBef>
                <a:spcPts val="0"/>
              </a:spcBef>
              <a:spcAft>
                <a:spcPts val="0"/>
              </a:spcAft>
              <a:buNone/>
            </a:pPr>
            <a:r>
              <a:rPr lang="en"/>
              <a:t>Same corporate strategy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63403f1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63403f1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Molson Coors is at a competitive disadvantage due to a decline in beer volume sales in key markets.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Termination of Joint Ventures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Miller Brewing terminated Canadian License Agreement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Net Sales Declined 8.7% in 2020 and 9.7% in 2021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Slide details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hyperlink" Target="http://drive.google.com/file/d/1xk8XCBB7vjVbJhDaZeIu_OPXQ3jf4f1b/view"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hyperlink" Target="http://drive.google.com/file/d/14uEW0Pg1qJrN78m6eaBugtBLJsguWtpw/view" TargetMode="External"/><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hyperlink" Target="http://drive.google.com/file/d/1gArhb0inGRh1PUpzbnkMBHxiLSvzM6oJ/view" TargetMode="External"/><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hyperlink" Target="http://drive.google.com/file/d/1wqMnbfmW6T8B9KCsZHUvVsfFWppH_C0k/view"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3.jpg"/><Relationship Id="rId5" Type="http://schemas.openxmlformats.org/officeDocument/2006/relationships/image" Target="../media/image27.jpg"/><Relationship Id="rId6" Type="http://schemas.openxmlformats.org/officeDocument/2006/relationships/hyperlink" Target="http://drive.google.com/file/d/1mJysCZ3u5yDJUnsRkj6mCJRPojnd-DaY/view" TargetMode="External"/><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hyperlink" Target="http://drive.google.com/file/d/15NfJ4kcZ95fy67xaRzRv9Ou4YYZZZWRg/view" TargetMode="External"/><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hyperlink" Target="http://drive.google.com/file/d/1xEusnYTJHakPPxCitCX8ZIHKefYyuY_B/view" TargetMode="External"/><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hyperlink" Target="http://drive.google.com/file/d/1qf1zxqNQQl3fGCzYDP5V4SyK8ol_XIl-/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hyperlink" Target="http://drive.google.com/file/d/1UI6MZ41fdHi4wfFiI60OYT45Ngkfl6MT/view" TargetMode="External"/><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1" Type="http://schemas.openxmlformats.org/officeDocument/2006/relationships/hyperlink" Target="https://ir.molsoncoors.com/overview/default.aspx" TargetMode="External"/><Relationship Id="rId10" Type="http://schemas.openxmlformats.org/officeDocument/2006/relationships/hyperlink" Target="https://www.marketingdive.com/ex/mobilemarketer/cms/news/software-technology/15702.html" TargetMode="External"/><Relationship Id="rId13" Type="http://schemas.openxmlformats.org/officeDocument/2006/relationships/hyperlink" Target="https://csimarket.com/stocks/markets_glance.php?code=TAP" TargetMode="External"/><Relationship Id="rId12" Type="http://schemas.openxmlformats.org/officeDocument/2006/relationships/hyperlink" Target="https://www.anheuser-busch.com/about.html" TargetMode="External"/><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beveragedaily.com/Article/2021/07/12/Molson-Coors-discontinues-Coors-Seltzer-in-the-US#:~:text=Molson%20Coors%20launched%20Coors%20Seltzer,for%20a%20trusted%20beer%20brand" TargetMode="External"/><Relationship Id="rId4" Type="http://schemas.openxmlformats.org/officeDocument/2006/relationships/hyperlink" Target="https://www.goodbeerhunting.com/sightlines/2020/11/13/molson-coors-shifts-from-internal-innovation-to-external-partnerships" TargetMode="External"/><Relationship Id="rId9" Type="http://schemas.openxmlformats.org/officeDocument/2006/relationships/hyperlink" Target="https://www.abwholesaler.com/common/wholesaler-locator/" TargetMode="External"/><Relationship Id="rId15" Type="http://schemas.openxmlformats.org/officeDocument/2006/relationships/hyperlink" Target="http://fernfortuniversity.com/term-papers/pestel/nyse4/587-anheuser-busch-inbev-sa-nv.php" TargetMode="External"/><Relationship Id="rId14" Type="http://schemas.openxmlformats.org/officeDocument/2006/relationships/hyperlink" Target="https://smallbusiness.chron.com/beer-industry-legal-political-factors-75952.html" TargetMode="External"/><Relationship Id="rId17" Type="http://schemas.openxmlformats.org/officeDocument/2006/relationships/hyperlink" Target="https://www.ab-inbev.com/news-media/news-stories/anheuser-busch-inbev-announces-ceo-succession/" TargetMode="External"/><Relationship Id="rId16" Type="http://schemas.openxmlformats.org/officeDocument/2006/relationships/hyperlink" Target="https://www.comparably.com/competitors/ab-inbev-vs-molson-coors" TargetMode="External"/><Relationship Id="rId5" Type="http://schemas.openxmlformats.org/officeDocument/2006/relationships/hyperlink" Target="https://foodinstitute.com/focus/why-is-hard-seltzer-so-popular-with-consumers/" TargetMode="External"/><Relationship Id="rId19" Type="http://schemas.openxmlformats.org/officeDocument/2006/relationships/hyperlink" Target="https://www.reuters.com/companies/TAP/people" TargetMode="External"/><Relationship Id="rId6" Type="http://schemas.openxmlformats.org/officeDocument/2006/relationships/hyperlink" Target="https://www.fooddive.com/news/molson-coors-ending-production-of-coors-seltzer-brewbound-reports/603081/" TargetMode="External"/><Relationship Id="rId18" Type="http://schemas.openxmlformats.org/officeDocument/2006/relationships/hyperlink" Target="https://www.reuters.com/companies/BUD/people" TargetMode="External"/><Relationship Id="rId7" Type="http://schemas.openxmlformats.org/officeDocument/2006/relationships/hyperlink" Target="https://www.forbes.com/sites/katedingwall/2021/08/18/anheuser-busch-pushes-sustainability-hard-seltzer-innovation-with-new-los-angeles-brewery-investment/?sh=707ac6364ef3" TargetMode="External"/><Relationship Id="rId8" Type="http://schemas.openxmlformats.org/officeDocument/2006/relationships/hyperlink" Target="https://montrealgazette.com/business/local-business/molson-coors-betting-100-million-on-seltzer-to-expand-beyond-beer-in-canad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hyperlink" Target="http://drive.google.com/file/d/1oErzTywnXGtq4BPI8thTjpc_IoJOyUbh/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hyperlink" Target="http://drive.google.com/file/d/1n95B7mJUdolabgkBgV_43pgysM3zXweH/view" TargetMode="External"/><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drive.google.com/file/d/17jAmUK4PAkExGtHxt65SWINR6FBjKZBo/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drive.google.com/file/d/19hPeTreuRPgR5UA4g3qIQAwVf3sWyewU/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drive.google.com/file/d/1cPNAMFKCCvUi40_XDIhNZXqocu7uhbu6/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drive.google.com/file/d/1cC76cqdM8O7AuPmC9h_zh81uWrukkcNo/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drive.google.com/file/d/1W-Nrhoft8bu-Isch1lDtLM0Oyu88-kqR/view" TargetMode="External"/><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hyperlink" Target="http://drive.google.com/file/d/1OTeicBua0mOQI7E_TEUGziaK4j5sfj7l/view" TargetMode="Externa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Anheuser-Busch InBev vs. Molson Coors</a:t>
            </a:r>
            <a:endParaRPr/>
          </a:p>
          <a:p>
            <a:pPr indent="0" lvl="0" marL="0" rtl="0" algn="ctr">
              <a:spcBef>
                <a:spcPts val="0"/>
              </a:spcBef>
              <a:spcAft>
                <a:spcPts val="0"/>
              </a:spcAft>
              <a:buNone/>
            </a:pPr>
            <a:r>
              <a:rPr lang="en" sz="2266"/>
              <a:t>Integrated Report</a:t>
            </a:r>
            <a:endParaRPr sz="2266"/>
          </a:p>
        </p:txBody>
      </p:sp>
      <p:sp>
        <p:nvSpPr>
          <p:cNvPr id="65" name="Google Shape;65;p13"/>
          <p:cNvSpPr txBox="1"/>
          <p:nvPr>
            <p:ph idx="1" type="subTitle"/>
          </p:nvPr>
        </p:nvSpPr>
        <p:spPr>
          <a:xfrm>
            <a:off x="311700" y="2247008"/>
            <a:ext cx="4242600" cy="1959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Matthew Ranshaw</a:t>
            </a:r>
            <a:endParaRPr/>
          </a:p>
          <a:p>
            <a:pPr indent="0" lvl="0" marL="0" rtl="0" algn="l">
              <a:spcBef>
                <a:spcPts val="0"/>
              </a:spcBef>
              <a:spcAft>
                <a:spcPts val="0"/>
              </a:spcAft>
              <a:buNone/>
            </a:pPr>
            <a:r>
              <a:rPr lang="en"/>
              <a:t>Stephanie Guy</a:t>
            </a:r>
            <a:endParaRPr/>
          </a:p>
          <a:p>
            <a:pPr indent="0" lvl="0" marL="0" rtl="0" algn="l">
              <a:spcBef>
                <a:spcPts val="0"/>
              </a:spcBef>
              <a:spcAft>
                <a:spcPts val="0"/>
              </a:spcAft>
              <a:buNone/>
            </a:pPr>
            <a:r>
              <a:rPr lang="en"/>
              <a:t>Clio Clay</a:t>
            </a:r>
            <a:endParaRPr/>
          </a:p>
          <a:p>
            <a:pPr indent="0" lvl="0" marL="0" rtl="0" algn="l">
              <a:spcBef>
                <a:spcPts val="0"/>
              </a:spcBef>
              <a:spcAft>
                <a:spcPts val="0"/>
              </a:spcAft>
              <a:buNone/>
            </a:pPr>
            <a:r>
              <a:rPr lang="en"/>
              <a:t>Ryan Monk</a:t>
            </a:r>
            <a:endParaRPr/>
          </a:p>
          <a:p>
            <a:pPr indent="0" lvl="0" marL="0" rtl="0" algn="l">
              <a:spcBef>
                <a:spcPts val="0"/>
              </a:spcBef>
              <a:spcAft>
                <a:spcPts val="0"/>
              </a:spcAft>
              <a:buNone/>
            </a:pPr>
            <a:r>
              <a:rPr lang="en"/>
              <a:t>Justin Archer</a:t>
            </a:r>
            <a:endParaRPr/>
          </a:p>
          <a:p>
            <a:pPr indent="0" lvl="0" marL="0" rtl="0" algn="l">
              <a:spcBef>
                <a:spcPts val="0"/>
              </a:spcBef>
              <a:spcAft>
                <a:spcPts val="0"/>
              </a:spcAft>
              <a:buNone/>
            </a:pPr>
            <a:r>
              <a:rPr lang="en"/>
              <a:t>Michael Parrino</a:t>
            </a:r>
            <a:endParaRPr/>
          </a:p>
          <a:p>
            <a:pPr indent="0" lvl="0" marL="0" rtl="0" algn="l">
              <a:spcBef>
                <a:spcPts val="0"/>
              </a:spcBef>
              <a:spcAft>
                <a:spcPts val="0"/>
              </a:spcAft>
              <a:buNone/>
            </a:pPr>
            <a:r>
              <a:rPr lang="en"/>
              <a:t>Matt Winesette</a:t>
            </a:r>
            <a:endParaRPr/>
          </a:p>
          <a:p>
            <a:pPr indent="0" lvl="0" marL="0" rtl="0" algn="l">
              <a:spcBef>
                <a:spcPts val="0"/>
              </a:spcBef>
              <a:spcAft>
                <a:spcPts val="0"/>
              </a:spcAft>
              <a:buNone/>
            </a:pPr>
            <a:r>
              <a:t/>
            </a:r>
            <a:endParaRPr/>
          </a:p>
        </p:txBody>
      </p:sp>
      <p:pic>
        <p:nvPicPr>
          <p:cNvPr id="66" name="Google Shape;66;p13"/>
          <p:cNvPicPr preferRelativeResize="0"/>
          <p:nvPr/>
        </p:nvPicPr>
        <p:blipFill>
          <a:blip r:embed="rId3">
            <a:alphaModFix/>
          </a:blip>
          <a:stretch>
            <a:fillRect/>
          </a:stretch>
        </p:blipFill>
        <p:spPr>
          <a:xfrm>
            <a:off x="2233450" y="2317738"/>
            <a:ext cx="3490076" cy="1818425"/>
          </a:xfrm>
          <a:prstGeom prst="rect">
            <a:avLst/>
          </a:prstGeom>
          <a:noFill/>
          <a:ln>
            <a:noFill/>
          </a:ln>
        </p:spPr>
      </p:pic>
      <p:pic>
        <p:nvPicPr>
          <p:cNvPr id="67" name="Google Shape;67;p13"/>
          <p:cNvPicPr preferRelativeResize="0"/>
          <p:nvPr/>
        </p:nvPicPr>
        <p:blipFill>
          <a:blip r:embed="rId4">
            <a:alphaModFix/>
          </a:blip>
          <a:stretch>
            <a:fillRect/>
          </a:stretch>
        </p:blipFill>
        <p:spPr>
          <a:xfrm>
            <a:off x="5909550" y="2317737"/>
            <a:ext cx="3094599" cy="1818426"/>
          </a:xfrm>
          <a:prstGeom prst="rect">
            <a:avLst/>
          </a:prstGeom>
          <a:noFill/>
          <a:ln>
            <a:noFill/>
          </a:ln>
        </p:spPr>
      </p:pic>
      <p:pic>
        <p:nvPicPr>
          <p:cNvPr id="68" name="Google Shape;68;p13" title="1.mp3">
            <a:hlinkClick r:id="rId5"/>
          </p:cNvPr>
          <p:cNvPicPr preferRelativeResize="0"/>
          <p:nvPr/>
        </p:nvPicPr>
        <p:blipFill>
          <a:blip r:embed="rId6">
            <a:alphaModFix/>
          </a:blip>
          <a:stretch>
            <a:fillRect/>
          </a:stretch>
        </p:blipFill>
        <p:spPr>
          <a:xfrm>
            <a:off x="71000" y="89675"/>
            <a:ext cx="450050" cy="45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International Strategy</a:t>
            </a:r>
            <a:endParaRPr/>
          </a:p>
        </p:txBody>
      </p:sp>
      <p:sp>
        <p:nvSpPr>
          <p:cNvPr id="146" name="Google Shape;146;p22"/>
          <p:cNvSpPr txBox="1"/>
          <p:nvPr>
            <p:ph idx="1" type="body"/>
          </p:nvPr>
        </p:nvSpPr>
        <p:spPr>
          <a:xfrm>
            <a:off x="0" y="1275638"/>
            <a:ext cx="4520700" cy="19782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4400"/>
              <a:t>Anheuser-Busch</a:t>
            </a:r>
            <a:endParaRPr sz="4400"/>
          </a:p>
          <a:p>
            <a:pPr indent="-298450" lvl="0" marL="457200" rtl="0" algn="l">
              <a:spcBef>
                <a:spcPts val="1200"/>
              </a:spcBef>
              <a:spcAft>
                <a:spcPts val="0"/>
              </a:spcAft>
              <a:buSzPct val="100000"/>
              <a:buChar char="●"/>
            </a:pPr>
            <a:r>
              <a:rPr lang="en" sz="4400"/>
              <a:t>International operations generates almost 70% of revenue for Anheuser Busch.</a:t>
            </a:r>
            <a:endParaRPr sz="4400"/>
          </a:p>
          <a:p>
            <a:pPr indent="-298450" lvl="0" marL="457200" rtl="0" algn="l">
              <a:spcBef>
                <a:spcPts val="0"/>
              </a:spcBef>
              <a:spcAft>
                <a:spcPts val="0"/>
              </a:spcAft>
              <a:buSzPct val="100000"/>
              <a:buChar char="●"/>
            </a:pPr>
            <a:r>
              <a:rPr lang="en" sz="4400"/>
              <a:t>Anheuser- Busch is headquartered in Bruxelles, Belgium. </a:t>
            </a:r>
            <a:endParaRPr sz="4400"/>
          </a:p>
          <a:p>
            <a:pPr indent="-298450" lvl="1" marL="1371600" rtl="0" algn="l">
              <a:spcBef>
                <a:spcPts val="0"/>
              </a:spcBef>
              <a:spcAft>
                <a:spcPts val="0"/>
              </a:spcAft>
              <a:buSzPct val="100000"/>
              <a:buChar char="○"/>
            </a:pPr>
            <a:r>
              <a:rPr lang="en" sz="4400"/>
              <a:t>30 office locations in 27 countries with 163,695 global employees.</a:t>
            </a:r>
            <a:endParaRPr sz="4400"/>
          </a:p>
          <a:p>
            <a:pPr indent="-298450" lvl="0" marL="457200" rtl="0" algn="l">
              <a:spcBef>
                <a:spcPts val="0"/>
              </a:spcBef>
              <a:spcAft>
                <a:spcPts val="0"/>
              </a:spcAft>
              <a:buSzPct val="100000"/>
              <a:buChar char="●"/>
            </a:pPr>
            <a:r>
              <a:rPr lang="en" sz="4400"/>
              <a:t>Home Replication-  The strategies and subsequent competencies they’ve developed at home are what they use in markets across the globe.</a:t>
            </a:r>
            <a:endParaRPr sz="4400"/>
          </a:p>
          <a:p>
            <a:pPr indent="0" lvl="0" marL="0" rtl="0" algn="l">
              <a:spcBef>
                <a:spcPts val="1200"/>
              </a:spcBef>
              <a:spcAft>
                <a:spcPts val="0"/>
              </a:spcAft>
              <a:buNone/>
            </a:pPr>
            <a:r>
              <a:t/>
            </a:r>
            <a:endParaRPr sz="1100"/>
          </a:p>
          <a:p>
            <a:pPr indent="0" lvl="0" marL="0" rtl="0" algn="ctr">
              <a:spcBef>
                <a:spcPts val="1200"/>
              </a:spcBef>
              <a:spcAft>
                <a:spcPts val="1200"/>
              </a:spcAft>
              <a:buNone/>
            </a:pPr>
            <a:r>
              <a:t/>
            </a:r>
            <a:endParaRPr/>
          </a:p>
        </p:txBody>
      </p:sp>
      <p:sp>
        <p:nvSpPr>
          <p:cNvPr id="147" name="Google Shape;147;p22"/>
          <p:cNvSpPr txBox="1"/>
          <p:nvPr>
            <p:ph idx="2" type="body"/>
          </p:nvPr>
        </p:nvSpPr>
        <p:spPr>
          <a:xfrm>
            <a:off x="4572000" y="1275650"/>
            <a:ext cx="4572000" cy="197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Molson Coors</a:t>
            </a:r>
            <a:endParaRPr sz="1100"/>
          </a:p>
          <a:p>
            <a:pPr indent="-298450" lvl="0" marL="457200" rtl="0" algn="l">
              <a:spcBef>
                <a:spcPts val="1200"/>
              </a:spcBef>
              <a:spcAft>
                <a:spcPts val="0"/>
              </a:spcAft>
              <a:buSzPts val="1100"/>
              <a:buChar char="●"/>
            </a:pPr>
            <a:r>
              <a:rPr lang="en" sz="1100"/>
              <a:t>International operations generates only about 32% of revenue for Molson Coors.</a:t>
            </a:r>
            <a:endParaRPr sz="1100"/>
          </a:p>
          <a:p>
            <a:pPr indent="-298450" lvl="0" marL="457200" rtl="0" algn="l">
              <a:spcBef>
                <a:spcPts val="0"/>
              </a:spcBef>
              <a:spcAft>
                <a:spcPts val="0"/>
              </a:spcAft>
              <a:buSzPts val="1100"/>
              <a:buChar char="●"/>
            </a:pPr>
            <a:r>
              <a:rPr lang="en" sz="1100"/>
              <a:t>Headquartered in Chicago, Illinois and has 47 office locations across 10 countries with 17,000 global employees. </a:t>
            </a:r>
            <a:endParaRPr sz="1100"/>
          </a:p>
          <a:p>
            <a:pPr indent="-298450" lvl="0" marL="457200" rtl="0" algn="l">
              <a:spcBef>
                <a:spcPts val="0"/>
              </a:spcBef>
              <a:spcAft>
                <a:spcPts val="0"/>
              </a:spcAft>
              <a:buSzPts val="1100"/>
              <a:buChar char="●"/>
            </a:pPr>
            <a:r>
              <a:rPr lang="en" sz="1100"/>
              <a:t>Transnational Strategy- </a:t>
            </a:r>
            <a:r>
              <a:rPr lang="en" sz="1100">
                <a:highlight>
                  <a:schemeClr val="lt1"/>
                </a:highlight>
              </a:rPr>
              <a:t>Coors is focused on advancement and streamlined technology as a way to grow their products in the industry.</a:t>
            </a:r>
            <a:endParaRPr sz="1100"/>
          </a:p>
        </p:txBody>
      </p:sp>
      <p:pic>
        <p:nvPicPr>
          <p:cNvPr id="148" name="Google Shape;148;p22"/>
          <p:cNvPicPr preferRelativeResize="0"/>
          <p:nvPr/>
        </p:nvPicPr>
        <p:blipFill>
          <a:blip r:embed="rId3">
            <a:alphaModFix/>
          </a:blip>
          <a:stretch>
            <a:fillRect/>
          </a:stretch>
        </p:blipFill>
        <p:spPr>
          <a:xfrm>
            <a:off x="3002337" y="3299951"/>
            <a:ext cx="3072575" cy="1843550"/>
          </a:xfrm>
          <a:prstGeom prst="rect">
            <a:avLst/>
          </a:prstGeom>
          <a:noFill/>
          <a:ln>
            <a:noFill/>
          </a:ln>
        </p:spPr>
      </p:pic>
      <p:pic>
        <p:nvPicPr>
          <p:cNvPr id="149" name="Google Shape;149;p22"/>
          <p:cNvPicPr preferRelativeResize="0"/>
          <p:nvPr/>
        </p:nvPicPr>
        <p:blipFill>
          <a:blip r:embed="rId4">
            <a:alphaModFix/>
          </a:blip>
          <a:stretch>
            <a:fillRect/>
          </a:stretch>
        </p:blipFill>
        <p:spPr>
          <a:xfrm>
            <a:off x="6108275" y="3296200"/>
            <a:ext cx="3072550" cy="1851045"/>
          </a:xfrm>
          <a:prstGeom prst="rect">
            <a:avLst/>
          </a:prstGeom>
          <a:noFill/>
          <a:ln>
            <a:noFill/>
          </a:ln>
        </p:spPr>
      </p:pic>
      <p:pic>
        <p:nvPicPr>
          <p:cNvPr id="150" name="Google Shape;150;p22"/>
          <p:cNvPicPr preferRelativeResize="0"/>
          <p:nvPr/>
        </p:nvPicPr>
        <p:blipFill>
          <a:blip r:embed="rId5">
            <a:alphaModFix/>
          </a:blip>
          <a:stretch>
            <a:fillRect/>
          </a:stretch>
        </p:blipFill>
        <p:spPr>
          <a:xfrm>
            <a:off x="0" y="3292450"/>
            <a:ext cx="2968974" cy="1851050"/>
          </a:xfrm>
          <a:prstGeom prst="rect">
            <a:avLst/>
          </a:prstGeom>
          <a:noFill/>
          <a:ln>
            <a:noFill/>
          </a:ln>
        </p:spPr>
      </p:pic>
      <p:pic>
        <p:nvPicPr>
          <p:cNvPr id="151" name="Google Shape;151;p22" title="Record (online-voice-recorder.com) (4).mp3">
            <a:hlinkClick r:id="rId6"/>
          </p:cNvPr>
          <p:cNvPicPr preferRelativeResize="0"/>
          <p:nvPr/>
        </p:nvPicPr>
        <p:blipFill>
          <a:blip r:embed="rId7">
            <a:alphaModFix/>
          </a:blip>
          <a:stretch>
            <a:fillRect/>
          </a:stretch>
        </p:blipFill>
        <p:spPr>
          <a:xfrm>
            <a:off x="62025" y="78450"/>
            <a:ext cx="196125" cy="19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Cooperative Strategy Analysis</a:t>
            </a:r>
            <a:endParaRPr/>
          </a:p>
        </p:txBody>
      </p:sp>
      <p:sp>
        <p:nvSpPr>
          <p:cNvPr id="157" name="Google Shape;157;p23"/>
          <p:cNvSpPr txBox="1"/>
          <p:nvPr>
            <p:ph idx="1" type="body"/>
          </p:nvPr>
        </p:nvSpPr>
        <p:spPr>
          <a:xfrm>
            <a:off x="311725" y="1228575"/>
            <a:ext cx="3999900" cy="307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Molson Coors</a:t>
            </a:r>
            <a:endParaRPr b="1"/>
          </a:p>
          <a:p>
            <a:pPr indent="-323850" lvl="0" marL="457200" rtl="0" algn="l">
              <a:spcBef>
                <a:spcPts val="1200"/>
              </a:spcBef>
              <a:spcAft>
                <a:spcPts val="0"/>
              </a:spcAft>
              <a:buSzPts val="1500"/>
              <a:buChar char="●"/>
            </a:pPr>
            <a:r>
              <a:rPr lang="en"/>
              <a:t>April 2020; partnered with HEXO CORP to develop non-alcoholic, cannabis-infused beverages</a:t>
            </a:r>
            <a:endParaRPr sz="1500"/>
          </a:p>
          <a:p>
            <a:pPr indent="-298450" lvl="1" marL="914400" rtl="0" algn="l">
              <a:spcBef>
                <a:spcPts val="0"/>
              </a:spcBef>
              <a:spcAft>
                <a:spcPts val="0"/>
              </a:spcAft>
              <a:buSzPts val="1100"/>
              <a:buChar char="○"/>
            </a:pPr>
            <a:r>
              <a:rPr lang="en"/>
              <a:t>Largest Canadian </a:t>
            </a:r>
            <a:r>
              <a:rPr lang="en"/>
              <a:t>Cannabis drink manufacturer</a:t>
            </a:r>
            <a:endParaRPr/>
          </a:p>
          <a:p>
            <a:pPr indent="-311150" lvl="1" marL="914400" rtl="0" algn="l">
              <a:spcBef>
                <a:spcPts val="0"/>
              </a:spcBef>
              <a:spcAft>
                <a:spcPts val="0"/>
              </a:spcAft>
              <a:buSzPts val="1300"/>
              <a:buChar char="○"/>
            </a:pPr>
            <a:r>
              <a:rPr lang="en"/>
              <a:t>Stock price has jumped 14% in 2021</a:t>
            </a:r>
            <a:endParaRPr/>
          </a:p>
          <a:p>
            <a:pPr indent="-298450" lvl="1" marL="914400" rtl="0" algn="l">
              <a:spcBef>
                <a:spcPts val="0"/>
              </a:spcBef>
              <a:spcAft>
                <a:spcPts val="0"/>
              </a:spcAft>
              <a:buSzPts val="1100"/>
              <a:buChar char="○"/>
            </a:pPr>
            <a:r>
              <a:rPr lang="en"/>
              <a:t>Competitive Advantage: Market Share and Growth</a:t>
            </a:r>
            <a:endParaRPr/>
          </a:p>
        </p:txBody>
      </p:sp>
      <p:sp>
        <p:nvSpPr>
          <p:cNvPr id="158" name="Google Shape;158;p23"/>
          <p:cNvSpPr txBox="1"/>
          <p:nvPr>
            <p:ph idx="2" type="body"/>
          </p:nvPr>
        </p:nvSpPr>
        <p:spPr>
          <a:xfrm>
            <a:off x="4832413" y="1228575"/>
            <a:ext cx="3999900" cy="307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Anheuser Busch</a:t>
            </a:r>
            <a:endParaRPr b="1"/>
          </a:p>
          <a:p>
            <a:pPr indent="-311150" lvl="0" marL="457200" rtl="0" algn="l">
              <a:spcBef>
                <a:spcPts val="1200"/>
              </a:spcBef>
              <a:spcAft>
                <a:spcPts val="0"/>
              </a:spcAft>
              <a:buSzPts val="1300"/>
              <a:buChar char="●"/>
            </a:pPr>
            <a:r>
              <a:rPr lang="en"/>
              <a:t>In October of 2020, Anheuser Busch partnered with Rio Tinto to manufacture zero carbon aluminum beer cans.</a:t>
            </a:r>
            <a:endParaRPr/>
          </a:p>
          <a:p>
            <a:pPr indent="-298450" lvl="1" marL="914400" rtl="0" algn="l">
              <a:spcBef>
                <a:spcPts val="0"/>
              </a:spcBef>
              <a:spcAft>
                <a:spcPts val="0"/>
              </a:spcAft>
              <a:buSzPts val="1100"/>
              <a:buChar char="○"/>
            </a:pPr>
            <a:r>
              <a:rPr lang="en"/>
              <a:t>Multinational Mining Company</a:t>
            </a:r>
            <a:endParaRPr/>
          </a:p>
          <a:p>
            <a:pPr indent="-298450" lvl="1" marL="914400" rtl="0" algn="l">
              <a:spcBef>
                <a:spcPts val="0"/>
              </a:spcBef>
              <a:spcAft>
                <a:spcPts val="0"/>
              </a:spcAft>
              <a:buSzPts val="1100"/>
              <a:buChar char="○"/>
            </a:pPr>
            <a:r>
              <a:rPr lang="en"/>
              <a:t>Reduce Carbon Emissions by 30%</a:t>
            </a:r>
            <a:endParaRPr/>
          </a:p>
          <a:p>
            <a:pPr indent="-298450" lvl="1" marL="914400" rtl="0" algn="l">
              <a:spcBef>
                <a:spcPts val="0"/>
              </a:spcBef>
              <a:spcAft>
                <a:spcPts val="0"/>
              </a:spcAft>
              <a:buSzPts val="1100"/>
              <a:buChar char="○"/>
            </a:pPr>
            <a:r>
              <a:rPr lang="en"/>
              <a:t>Competitive Advantages: Sole partner and First to do this</a:t>
            </a:r>
            <a:endParaRPr/>
          </a:p>
          <a:p>
            <a:pPr indent="0" lvl="0" marL="0" rtl="0" algn="l">
              <a:spcBef>
                <a:spcPts val="1200"/>
              </a:spcBef>
              <a:spcAft>
                <a:spcPts val="1200"/>
              </a:spcAft>
              <a:buNone/>
            </a:pPr>
            <a:r>
              <a:t/>
            </a:r>
            <a:endParaRPr/>
          </a:p>
        </p:txBody>
      </p:sp>
      <p:pic>
        <p:nvPicPr>
          <p:cNvPr id="159" name="Google Shape;159;p23"/>
          <p:cNvPicPr preferRelativeResize="0"/>
          <p:nvPr/>
        </p:nvPicPr>
        <p:blipFill>
          <a:blip r:embed="rId3">
            <a:alphaModFix/>
          </a:blip>
          <a:stretch>
            <a:fillRect/>
          </a:stretch>
        </p:blipFill>
        <p:spPr>
          <a:xfrm>
            <a:off x="66525" y="3394125"/>
            <a:ext cx="1563000" cy="1801800"/>
          </a:xfrm>
          <a:prstGeom prst="rect">
            <a:avLst/>
          </a:prstGeom>
          <a:noFill/>
          <a:ln>
            <a:noFill/>
          </a:ln>
        </p:spPr>
      </p:pic>
      <p:pic>
        <p:nvPicPr>
          <p:cNvPr id="160" name="Google Shape;160;p23"/>
          <p:cNvPicPr preferRelativeResize="0"/>
          <p:nvPr/>
        </p:nvPicPr>
        <p:blipFill>
          <a:blip r:embed="rId4">
            <a:alphaModFix/>
          </a:blip>
          <a:stretch>
            <a:fillRect/>
          </a:stretch>
        </p:blipFill>
        <p:spPr>
          <a:xfrm>
            <a:off x="5210000" y="3139525"/>
            <a:ext cx="3322652" cy="2003974"/>
          </a:xfrm>
          <a:prstGeom prst="rect">
            <a:avLst/>
          </a:prstGeom>
          <a:noFill/>
          <a:ln>
            <a:noFill/>
          </a:ln>
        </p:spPr>
      </p:pic>
      <p:pic>
        <p:nvPicPr>
          <p:cNvPr id="161" name="Google Shape;161;p23"/>
          <p:cNvPicPr preferRelativeResize="0"/>
          <p:nvPr/>
        </p:nvPicPr>
        <p:blipFill>
          <a:blip r:embed="rId5">
            <a:alphaModFix/>
          </a:blip>
          <a:stretch>
            <a:fillRect/>
          </a:stretch>
        </p:blipFill>
        <p:spPr>
          <a:xfrm>
            <a:off x="1728492" y="3394125"/>
            <a:ext cx="2261432" cy="1801801"/>
          </a:xfrm>
          <a:prstGeom prst="rect">
            <a:avLst/>
          </a:prstGeom>
          <a:noFill/>
          <a:ln>
            <a:noFill/>
          </a:ln>
        </p:spPr>
      </p:pic>
      <p:pic>
        <p:nvPicPr>
          <p:cNvPr id="162" name="Google Shape;162;p23" title="Cooperative Strategy.mp3">
            <a:hlinkClick r:id="rId6"/>
          </p:cNvPr>
          <p:cNvPicPr preferRelativeResize="0"/>
          <p:nvPr/>
        </p:nvPicPr>
        <p:blipFill>
          <a:blip r:embed="rId7">
            <a:alphaModFix/>
          </a:blip>
          <a:stretch>
            <a:fillRect/>
          </a:stretch>
        </p:blipFill>
        <p:spPr>
          <a:xfrm>
            <a:off x="152400" y="152400"/>
            <a:ext cx="196125" cy="19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Corporate Governance Analysis</a:t>
            </a:r>
            <a:endParaRPr/>
          </a:p>
        </p:txBody>
      </p:sp>
      <p:sp>
        <p:nvSpPr>
          <p:cNvPr id="168" name="Google Shape;168;p24"/>
          <p:cNvSpPr txBox="1"/>
          <p:nvPr>
            <p:ph idx="1" type="body"/>
          </p:nvPr>
        </p:nvSpPr>
        <p:spPr>
          <a:xfrm>
            <a:off x="0" y="1278225"/>
            <a:ext cx="4448400" cy="354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u="sng"/>
              <a:t>Molson Coors</a:t>
            </a:r>
            <a:endParaRPr sz="1200"/>
          </a:p>
          <a:p>
            <a:pPr indent="-304800" lvl="0" marL="457200" rtl="0" algn="l">
              <a:lnSpc>
                <a:spcPct val="115000"/>
              </a:lnSpc>
              <a:spcBef>
                <a:spcPts val="1200"/>
              </a:spcBef>
              <a:spcAft>
                <a:spcPts val="0"/>
              </a:spcAft>
              <a:buSzPts val="1200"/>
              <a:buChar char="●"/>
            </a:pPr>
            <a:r>
              <a:rPr lang="en" sz="1200"/>
              <a:t>14 board of directors</a:t>
            </a:r>
            <a:endParaRPr sz="1200"/>
          </a:p>
          <a:p>
            <a:pPr indent="-304800" lvl="0" marL="457200" rtl="0" algn="l">
              <a:lnSpc>
                <a:spcPct val="115000"/>
              </a:lnSpc>
              <a:spcBef>
                <a:spcPts val="0"/>
              </a:spcBef>
              <a:spcAft>
                <a:spcPts val="0"/>
              </a:spcAft>
              <a:buSzPts val="1200"/>
              <a:buChar char="●"/>
            </a:pPr>
            <a:r>
              <a:rPr lang="en" sz="1200"/>
              <a:t>Peter H. Coors, Chairman of the Board</a:t>
            </a:r>
            <a:endParaRPr sz="1200"/>
          </a:p>
          <a:p>
            <a:pPr indent="-304800" lvl="0" marL="457200" rtl="0" algn="l">
              <a:lnSpc>
                <a:spcPct val="115000"/>
              </a:lnSpc>
              <a:spcBef>
                <a:spcPts val="0"/>
              </a:spcBef>
              <a:spcAft>
                <a:spcPts val="0"/>
              </a:spcAft>
              <a:buSzPts val="1200"/>
              <a:buChar char="●"/>
            </a:pPr>
            <a:r>
              <a:rPr lang="en" sz="1200"/>
              <a:t>Gavin D. Hattersley CEO</a:t>
            </a:r>
            <a:endParaRPr sz="1200"/>
          </a:p>
          <a:p>
            <a:pPr indent="-304800" lvl="0" marL="457200" rtl="0" algn="l">
              <a:lnSpc>
                <a:spcPct val="115000"/>
              </a:lnSpc>
              <a:spcBef>
                <a:spcPts val="0"/>
              </a:spcBef>
              <a:spcAft>
                <a:spcPts val="0"/>
              </a:spcAft>
              <a:buSzPts val="1200"/>
              <a:buChar char="●"/>
            </a:pPr>
            <a:r>
              <a:rPr lang="en" sz="1200"/>
              <a:t>Board is independent</a:t>
            </a:r>
            <a:endParaRPr sz="1200"/>
          </a:p>
          <a:p>
            <a:pPr indent="-304800" lvl="0" marL="457200" rtl="0" algn="l">
              <a:lnSpc>
                <a:spcPct val="115000"/>
              </a:lnSpc>
              <a:spcBef>
                <a:spcPts val="0"/>
              </a:spcBef>
              <a:spcAft>
                <a:spcPts val="0"/>
              </a:spcAft>
              <a:buSzPts val="1200"/>
              <a:buChar char="●"/>
            </a:pPr>
            <a:r>
              <a:rPr lang="en" sz="1200"/>
              <a:t>Stock price - $46.46</a:t>
            </a:r>
            <a:endParaRPr sz="1200"/>
          </a:p>
          <a:p>
            <a:pPr indent="-304800" lvl="0" marL="457200" rtl="0" algn="l">
              <a:lnSpc>
                <a:spcPct val="115000"/>
              </a:lnSpc>
              <a:spcBef>
                <a:spcPts val="0"/>
              </a:spcBef>
              <a:spcAft>
                <a:spcPts val="0"/>
              </a:spcAft>
              <a:buSzPts val="1200"/>
              <a:buChar char="●"/>
            </a:pPr>
            <a:r>
              <a:rPr lang="en" sz="1200"/>
              <a:t>Better for Small Investor</a:t>
            </a:r>
            <a:endParaRPr sz="1200"/>
          </a:p>
          <a:p>
            <a:pPr indent="-304800" lvl="0" marL="457200" rtl="0" algn="l">
              <a:lnSpc>
                <a:spcPct val="115000"/>
              </a:lnSpc>
              <a:spcBef>
                <a:spcPts val="0"/>
              </a:spcBef>
              <a:spcAft>
                <a:spcPts val="0"/>
              </a:spcAft>
              <a:buSzPts val="1200"/>
              <a:buChar char="●"/>
            </a:pPr>
            <a:r>
              <a:rPr lang="en" sz="1200"/>
              <a:t>Better for Non-Investors using data from glassdoor.com</a:t>
            </a:r>
            <a:endParaRPr sz="1200"/>
          </a:p>
          <a:p>
            <a:pPr indent="0" lvl="0" marL="457200" rtl="0" algn="l">
              <a:lnSpc>
                <a:spcPct val="115000"/>
              </a:lnSpc>
              <a:spcBef>
                <a:spcPts val="1200"/>
              </a:spcBef>
              <a:spcAft>
                <a:spcPts val="0"/>
              </a:spcAft>
              <a:buNone/>
            </a:pPr>
            <a:r>
              <a:t/>
            </a:r>
            <a:endParaRPr sz="1200"/>
          </a:p>
          <a:p>
            <a:pPr indent="0" lvl="0" marL="0" rtl="0" algn="l">
              <a:spcBef>
                <a:spcPts val="1200"/>
              </a:spcBef>
              <a:spcAft>
                <a:spcPts val="1200"/>
              </a:spcAft>
              <a:buNone/>
            </a:pPr>
            <a:r>
              <a:t/>
            </a:r>
            <a:endParaRPr/>
          </a:p>
        </p:txBody>
      </p:sp>
      <p:sp>
        <p:nvSpPr>
          <p:cNvPr id="169" name="Google Shape;169;p24"/>
          <p:cNvSpPr txBox="1"/>
          <p:nvPr>
            <p:ph idx="2" type="body"/>
          </p:nvPr>
        </p:nvSpPr>
        <p:spPr>
          <a:xfrm>
            <a:off x="4832425" y="1216300"/>
            <a:ext cx="3999900" cy="307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u="sng"/>
              <a:t>Anheuser-Busch</a:t>
            </a:r>
            <a:endParaRPr sz="1200">
              <a:solidFill>
                <a:schemeClr val="lt2"/>
              </a:solidFill>
              <a:highlight>
                <a:schemeClr val="lt1"/>
              </a:highlight>
            </a:endParaRPr>
          </a:p>
          <a:p>
            <a:pPr indent="-304800" lvl="0" marL="457200" rtl="0" algn="l">
              <a:spcBef>
                <a:spcPts val="1200"/>
              </a:spcBef>
              <a:spcAft>
                <a:spcPts val="0"/>
              </a:spcAft>
              <a:buClr>
                <a:schemeClr val="lt2"/>
              </a:buClr>
              <a:buSzPts val="1200"/>
              <a:buChar char="●"/>
            </a:pPr>
            <a:r>
              <a:rPr lang="en" sz="1200">
                <a:solidFill>
                  <a:schemeClr val="lt2"/>
                </a:solidFill>
                <a:highlight>
                  <a:schemeClr val="lt1"/>
                </a:highlight>
              </a:rPr>
              <a:t>15 board of directors</a:t>
            </a:r>
            <a:endParaRPr sz="1200">
              <a:solidFill>
                <a:schemeClr val="lt2"/>
              </a:solidFill>
              <a:highlight>
                <a:schemeClr val="lt1"/>
              </a:highlight>
            </a:endParaRPr>
          </a:p>
          <a:p>
            <a:pPr indent="-304800" lvl="0" marL="457200" rtl="0" algn="l">
              <a:spcBef>
                <a:spcPts val="0"/>
              </a:spcBef>
              <a:spcAft>
                <a:spcPts val="0"/>
              </a:spcAft>
              <a:buClr>
                <a:schemeClr val="lt2"/>
              </a:buClr>
              <a:buSzPts val="1200"/>
              <a:buChar char="●"/>
            </a:pPr>
            <a:r>
              <a:rPr lang="en" sz="1200">
                <a:solidFill>
                  <a:schemeClr val="lt2"/>
                </a:solidFill>
                <a:highlight>
                  <a:schemeClr val="lt1"/>
                </a:highlight>
              </a:rPr>
              <a:t>Martin Barrington (Former CEO of Altaria Inc.)-Chairman of Board</a:t>
            </a:r>
            <a:endParaRPr sz="1200">
              <a:solidFill>
                <a:schemeClr val="lt2"/>
              </a:solidFill>
              <a:highlight>
                <a:schemeClr val="lt1"/>
              </a:highlight>
            </a:endParaRPr>
          </a:p>
          <a:p>
            <a:pPr indent="-304800" lvl="0" marL="457200" rtl="0" algn="l">
              <a:spcBef>
                <a:spcPts val="0"/>
              </a:spcBef>
              <a:spcAft>
                <a:spcPts val="0"/>
              </a:spcAft>
              <a:buClr>
                <a:schemeClr val="lt2"/>
              </a:buClr>
              <a:buSzPts val="1200"/>
              <a:buChar char="●"/>
            </a:pPr>
            <a:r>
              <a:rPr lang="en" sz="1200">
                <a:solidFill>
                  <a:schemeClr val="lt2"/>
                </a:solidFill>
                <a:highlight>
                  <a:schemeClr val="lt1"/>
                </a:highlight>
              </a:rPr>
              <a:t>Brandon Whitworth CEO</a:t>
            </a:r>
            <a:endParaRPr sz="1200">
              <a:solidFill>
                <a:schemeClr val="lt2"/>
              </a:solidFill>
              <a:highlight>
                <a:schemeClr val="lt1"/>
              </a:highlight>
            </a:endParaRPr>
          </a:p>
          <a:p>
            <a:pPr indent="-304800" lvl="0" marL="457200" rtl="0" algn="l">
              <a:spcBef>
                <a:spcPts val="0"/>
              </a:spcBef>
              <a:spcAft>
                <a:spcPts val="0"/>
              </a:spcAft>
              <a:buClr>
                <a:schemeClr val="lt2"/>
              </a:buClr>
              <a:buSzPts val="1200"/>
              <a:buChar char="●"/>
            </a:pPr>
            <a:r>
              <a:rPr lang="en" sz="1200">
                <a:solidFill>
                  <a:schemeClr val="lt2"/>
                </a:solidFill>
                <a:highlight>
                  <a:schemeClr val="lt1"/>
                </a:highlight>
              </a:rPr>
              <a:t>Board is not independent</a:t>
            </a:r>
            <a:endParaRPr sz="1200">
              <a:solidFill>
                <a:schemeClr val="lt2"/>
              </a:solidFill>
              <a:highlight>
                <a:schemeClr val="lt1"/>
              </a:highlight>
            </a:endParaRPr>
          </a:p>
          <a:p>
            <a:pPr indent="-304800" lvl="0" marL="457200" rtl="0" algn="l">
              <a:spcBef>
                <a:spcPts val="0"/>
              </a:spcBef>
              <a:spcAft>
                <a:spcPts val="0"/>
              </a:spcAft>
              <a:buClr>
                <a:schemeClr val="lt2"/>
              </a:buClr>
              <a:buSzPts val="1200"/>
              <a:buChar char="●"/>
            </a:pPr>
            <a:r>
              <a:rPr lang="en" sz="1200">
                <a:solidFill>
                  <a:schemeClr val="lt2"/>
                </a:solidFill>
                <a:highlight>
                  <a:schemeClr val="lt1"/>
                </a:highlight>
              </a:rPr>
              <a:t>Stock price - $57.83</a:t>
            </a:r>
            <a:endParaRPr sz="1200">
              <a:solidFill>
                <a:schemeClr val="lt2"/>
              </a:solidFill>
              <a:highlight>
                <a:schemeClr val="lt1"/>
              </a:highlight>
            </a:endParaRPr>
          </a:p>
        </p:txBody>
      </p:sp>
      <p:sp>
        <p:nvSpPr>
          <p:cNvPr id="170" name="Google Shape;170;p24"/>
          <p:cNvSpPr txBox="1"/>
          <p:nvPr/>
        </p:nvSpPr>
        <p:spPr>
          <a:xfrm>
            <a:off x="311725" y="3683100"/>
            <a:ext cx="2466600" cy="1460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None/>
            </a:pPr>
            <a:r>
              <a:rPr lang="en">
                <a:latin typeface="Roboto Slab"/>
                <a:ea typeface="Roboto Slab"/>
                <a:cs typeface="Roboto Slab"/>
                <a:sym typeface="Roboto Slab"/>
              </a:rPr>
              <a:t>Dodge &amp; Cox  - 15.66%	</a:t>
            </a:r>
            <a:endParaRPr>
              <a:latin typeface="Roboto Slab"/>
              <a:ea typeface="Roboto Slab"/>
              <a:cs typeface="Roboto Slab"/>
              <a:sym typeface="Roboto Slab"/>
            </a:endParaRPr>
          </a:p>
          <a:p>
            <a:pPr indent="0" lvl="0" marL="0" rtl="0" algn="l">
              <a:lnSpc>
                <a:spcPct val="115000"/>
              </a:lnSpc>
              <a:spcBef>
                <a:spcPts val="1200"/>
              </a:spcBef>
              <a:spcAft>
                <a:spcPts val="0"/>
              </a:spcAft>
              <a:buNone/>
            </a:pPr>
            <a:r>
              <a:rPr lang="en">
                <a:latin typeface="Roboto Slab"/>
                <a:ea typeface="Roboto Slab"/>
                <a:cs typeface="Roboto Slab"/>
                <a:sym typeface="Roboto Slab"/>
              </a:rPr>
              <a:t>The Vanguard Group, Inc. - 9.46%</a:t>
            </a:r>
            <a:endParaRPr>
              <a:latin typeface="Roboto Slab"/>
              <a:ea typeface="Roboto Slab"/>
              <a:cs typeface="Roboto Slab"/>
              <a:sym typeface="Roboto Slab"/>
            </a:endParaRPr>
          </a:p>
          <a:p>
            <a:pPr indent="0" lvl="0" marL="0" rtl="0" algn="l">
              <a:lnSpc>
                <a:spcPct val="115000"/>
              </a:lnSpc>
              <a:spcBef>
                <a:spcPts val="1200"/>
              </a:spcBef>
              <a:spcAft>
                <a:spcPts val="0"/>
              </a:spcAft>
              <a:buNone/>
            </a:pPr>
            <a:r>
              <a:rPr lang="en">
                <a:latin typeface="Roboto Slab"/>
                <a:ea typeface="Roboto Slab"/>
                <a:cs typeface="Roboto Slab"/>
                <a:sym typeface="Roboto Slab"/>
              </a:rPr>
              <a:t>BlackRock Fund Advisors - 4.9%</a:t>
            </a:r>
            <a:endParaRPr>
              <a:latin typeface="Roboto Slab"/>
              <a:ea typeface="Roboto Slab"/>
              <a:cs typeface="Roboto Slab"/>
              <a:sym typeface="Roboto Slab"/>
            </a:endParaRPr>
          </a:p>
          <a:p>
            <a:pPr indent="0" lvl="0" marL="0" rtl="0" algn="l">
              <a:lnSpc>
                <a:spcPct val="115000"/>
              </a:lnSpc>
              <a:spcBef>
                <a:spcPts val="1200"/>
              </a:spcBef>
              <a:spcAft>
                <a:spcPts val="0"/>
              </a:spcAft>
              <a:buNone/>
            </a:pPr>
            <a:r>
              <a:rPr lang="en">
                <a:latin typeface="Roboto Slab"/>
                <a:ea typeface="Roboto Slab"/>
                <a:cs typeface="Roboto Slab"/>
                <a:sym typeface="Roboto Slab"/>
              </a:rPr>
              <a:t>SSgA Funds Management, Inc. - 4.14%</a:t>
            </a:r>
            <a:endParaRPr>
              <a:latin typeface="Roboto Slab"/>
              <a:ea typeface="Roboto Slab"/>
              <a:cs typeface="Roboto Slab"/>
              <a:sym typeface="Roboto Slab"/>
            </a:endParaRPr>
          </a:p>
          <a:p>
            <a:pPr indent="0" lvl="0" marL="0" rtl="0" algn="l">
              <a:lnSpc>
                <a:spcPct val="115000"/>
              </a:lnSpc>
              <a:spcBef>
                <a:spcPts val="1200"/>
              </a:spcBef>
              <a:spcAft>
                <a:spcPts val="1200"/>
              </a:spcAft>
              <a:buNone/>
            </a:pPr>
            <a:r>
              <a:rPr lang="en">
                <a:latin typeface="Roboto Slab"/>
                <a:ea typeface="Roboto Slab"/>
                <a:cs typeface="Roboto Slab"/>
                <a:sym typeface="Roboto Slab"/>
              </a:rPr>
              <a:t>Clarkston Capital Partners LLC - 3.09%</a:t>
            </a:r>
            <a:endParaRPr>
              <a:latin typeface="Roboto Slab"/>
              <a:ea typeface="Roboto Slab"/>
              <a:cs typeface="Roboto Slab"/>
              <a:sym typeface="Roboto Slab"/>
            </a:endParaRPr>
          </a:p>
        </p:txBody>
      </p:sp>
      <p:sp>
        <p:nvSpPr>
          <p:cNvPr id="171" name="Google Shape;171;p24"/>
          <p:cNvSpPr txBox="1"/>
          <p:nvPr/>
        </p:nvSpPr>
        <p:spPr>
          <a:xfrm>
            <a:off x="5451025" y="3752100"/>
            <a:ext cx="2762700" cy="1391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850">
                <a:highlight>
                  <a:srgbClr val="FFFFFF"/>
                </a:highlight>
                <a:latin typeface="Roboto Slab"/>
                <a:ea typeface="Roboto Slab"/>
                <a:cs typeface="Roboto Slab"/>
                <a:sym typeface="Roboto Slab"/>
              </a:rPr>
              <a:t>Stichting Anheuser-Busch InBev -  39.2% </a:t>
            </a:r>
            <a:endParaRPr sz="850">
              <a:highlight>
                <a:srgbClr val="FFFFFF"/>
              </a:highlight>
              <a:latin typeface="Roboto Slab"/>
              <a:ea typeface="Roboto Slab"/>
              <a:cs typeface="Roboto Slab"/>
              <a:sym typeface="Roboto Slab"/>
            </a:endParaRPr>
          </a:p>
          <a:p>
            <a:pPr indent="0" lvl="0" marL="0" rtl="0" algn="l">
              <a:lnSpc>
                <a:spcPct val="95000"/>
              </a:lnSpc>
              <a:spcBef>
                <a:spcPts val="1200"/>
              </a:spcBef>
              <a:spcAft>
                <a:spcPts val="0"/>
              </a:spcAft>
              <a:buSzPts val="605"/>
              <a:buNone/>
            </a:pPr>
            <a:r>
              <a:rPr lang="en" sz="850">
                <a:highlight>
                  <a:srgbClr val="FFFFFF"/>
                </a:highlight>
                <a:latin typeface="Roboto Slab"/>
                <a:ea typeface="Roboto Slab"/>
                <a:cs typeface="Roboto Slab"/>
                <a:sym typeface="Roboto Slab"/>
              </a:rPr>
              <a:t>Eugenie Patri Sebastien SA - 7.72%</a:t>
            </a:r>
            <a:endParaRPr sz="850">
              <a:highlight>
                <a:srgbClr val="FFFFFF"/>
              </a:highlight>
              <a:latin typeface="Roboto Slab"/>
              <a:ea typeface="Roboto Slab"/>
              <a:cs typeface="Roboto Slab"/>
              <a:sym typeface="Roboto Slab"/>
            </a:endParaRPr>
          </a:p>
          <a:p>
            <a:pPr indent="0" lvl="0" marL="0" rtl="0" algn="l">
              <a:lnSpc>
                <a:spcPct val="95000"/>
              </a:lnSpc>
              <a:spcBef>
                <a:spcPts val="1200"/>
              </a:spcBef>
              <a:spcAft>
                <a:spcPts val="0"/>
              </a:spcAft>
              <a:buSzPts val="605"/>
              <a:buNone/>
            </a:pPr>
            <a:r>
              <a:rPr lang="en" sz="850">
                <a:highlight>
                  <a:srgbClr val="FFFFFF"/>
                </a:highlight>
                <a:latin typeface="Roboto Slab"/>
                <a:ea typeface="Roboto Slab"/>
                <a:cs typeface="Roboto Slab"/>
                <a:sym typeface="Roboto Slab"/>
              </a:rPr>
              <a:t>Anheuser-Busch InBev SA/NV - 2.78%</a:t>
            </a:r>
            <a:endParaRPr sz="850">
              <a:highlight>
                <a:srgbClr val="FFFFFF"/>
              </a:highlight>
              <a:latin typeface="Roboto Slab"/>
              <a:ea typeface="Roboto Slab"/>
              <a:cs typeface="Roboto Slab"/>
              <a:sym typeface="Roboto Slab"/>
            </a:endParaRPr>
          </a:p>
          <a:p>
            <a:pPr indent="0" lvl="0" marL="0" rtl="0" algn="l">
              <a:lnSpc>
                <a:spcPct val="95000"/>
              </a:lnSpc>
              <a:spcBef>
                <a:spcPts val="1200"/>
              </a:spcBef>
              <a:spcAft>
                <a:spcPts val="0"/>
              </a:spcAft>
              <a:buSzPts val="605"/>
              <a:buNone/>
            </a:pPr>
            <a:r>
              <a:rPr lang="en" sz="850">
                <a:highlight>
                  <a:srgbClr val="FFFFFF"/>
                </a:highlight>
                <a:latin typeface="Roboto Slab"/>
                <a:ea typeface="Roboto Slab"/>
                <a:cs typeface="Roboto Slab"/>
                <a:sym typeface="Roboto Slab"/>
              </a:rPr>
              <a:t>BRC Sàrl - 2.35%</a:t>
            </a:r>
            <a:endParaRPr sz="850">
              <a:highlight>
                <a:srgbClr val="FFFFFF"/>
              </a:highlight>
              <a:latin typeface="Roboto Slab"/>
              <a:ea typeface="Roboto Slab"/>
              <a:cs typeface="Roboto Slab"/>
              <a:sym typeface="Roboto Slab"/>
            </a:endParaRPr>
          </a:p>
          <a:p>
            <a:pPr indent="0" lvl="0" marL="0" rtl="0" algn="l">
              <a:lnSpc>
                <a:spcPct val="95000"/>
              </a:lnSpc>
              <a:spcBef>
                <a:spcPts val="1200"/>
              </a:spcBef>
              <a:spcAft>
                <a:spcPts val="1200"/>
              </a:spcAft>
              <a:buSzPts val="605"/>
              <a:buNone/>
            </a:pPr>
            <a:r>
              <a:rPr lang="en" sz="850">
                <a:highlight>
                  <a:srgbClr val="FFFFFF"/>
                </a:highlight>
                <a:latin typeface="Roboto Slab"/>
                <a:ea typeface="Roboto Slab"/>
                <a:cs typeface="Roboto Slab"/>
                <a:sym typeface="Roboto Slab"/>
              </a:rPr>
              <a:t>Norges Bank Investment Management - 1.42% </a:t>
            </a:r>
            <a:endParaRPr sz="850">
              <a:highlight>
                <a:srgbClr val="FFFFFF"/>
              </a:highlight>
              <a:latin typeface="Roboto Slab"/>
              <a:ea typeface="Roboto Slab"/>
              <a:cs typeface="Roboto Slab"/>
              <a:sym typeface="Roboto Slab"/>
            </a:endParaRPr>
          </a:p>
        </p:txBody>
      </p:sp>
      <p:pic>
        <p:nvPicPr>
          <p:cNvPr id="172" name="Google Shape;172;p24"/>
          <p:cNvPicPr preferRelativeResize="0"/>
          <p:nvPr/>
        </p:nvPicPr>
        <p:blipFill>
          <a:blip r:embed="rId3">
            <a:alphaModFix/>
          </a:blip>
          <a:stretch>
            <a:fillRect/>
          </a:stretch>
        </p:blipFill>
        <p:spPr>
          <a:xfrm>
            <a:off x="7089675" y="2214319"/>
            <a:ext cx="2054325" cy="1080168"/>
          </a:xfrm>
          <a:prstGeom prst="rect">
            <a:avLst/>
          </a:prstGeom>
          <a:noFill/>
          <a:ln>
            <a:noFill/>
          </a:ln>
        </p:spPr>
      </p:pic>
      <p:pic>
        <p:nvPicPr>
          <p:cNvPr id="173" name="Google Shape;173;p24"/>
          <p:cNvPicPr preferRelativeResize="0"/>
          <p:nvPr/>
        </p:nvPicPr>
        <p:blipFill>
          <a:blip r:embed="rId4">
            <a:alphaModFix/>
          </a:blip>
          <a:stretch>
            <a:fillRect/>
          </a:stretch>
        </p:blipFill>
        <p:spPr>
          <a:xfrm>
            <a:off x="3108087" y="3370883"/>
            <a:ext cx="1463912" cy="1688042"/>
          </a:xfrm>
          <a:prstGeom prst="rect">
            <a:avLst/>
          </a:prstGeom>
          <a:noFill/>
          <a:ln>
            <a:noFill/>
          </a:ln>
        </p:spPr>
      </p:pic>
      <p:sp>
        <p:nvSpPr>
          <p:cNvPr id="174" name="Google Shape;174;p24"/>
          <p:cNvSpPr txBox="1"/>
          <p:nvPr/>
        </p:nvSpPr>
        <p:spPr>
          <a:xfrm>
            <a:off x="501775" y="3329100"/>
            <a:ext cx="197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latin typeface="Roboto"/>
                <a:ea typeface="Roboto"/>
                <a:cs typeface="Roboto"/>
                <a:sym typeface="Roboto"/>
              </a:rPr>
              <a:t>Concentration of Ownership</a:t>
            </a:r>
            <a:endParaRPr b="1" sz="1100" u="sng">
              <a:latin typeface="Roboto"/>
              <a:ea typeface="Roboto"/>
              <a:cs typeface="Roboto"/>
              <a:sym typeface="Roboto"/>
            </a:endParaRPr>
          </a:p>
        </p:txBody>
      </p:sp>
      <p:sp>
        <p:nvSpPr>
          <p:cNvPr id="175" name="Google Shape;175;p24"/>
          <p:cNvSpPr txBox="1"/>
          <p:nvPr/>
        </p:nvSpPr>
        <p:spPr>
          <a:xfrm>
            <a:off x="5845075" y="3370875"/>
            <a:ext cx="197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latin typeface="Roboto"/>
                <a:ea typeface="Roboto"/>
                <a:cs typeface="Roboto"/>
                <a:sym typeface="Roboto"/>
              </a:rPr>
              <a:t>Concentration of Ownership</a:t>
            </a:r>
            <a:endParaRPr b="1" sz="1100" u="sng">
              <a:latin typeface="Roboto"/>
              <a:ea typeface="Roboto"/>
              <a:cs typeface="Roboto"/>
              <a:sym typeface="Roboto"/>
            </a:endParaRPr>
          </a:p>
        </p:txBody>
      </p:sp>
      <p:pic>
        <p:nvPicPr>
          <p:cNvPr id="176" name="Google Shape;176;p24" title="Corporate Governance.mp3">
            <a:hlinkClick r:id="rId5"/>
          </p:cNvPr>
          <p:cNvPicPr preferRelativeResize="0"/>
          <p:nvPr/>
        </p:nvPicPr>
        <p:blipFill>
          <a:blip r:embed="rId6">
            <a:alphaModFix/>
          </a:blip>
          <a:stretch>
            <a:fillRect/>
          </a:stretch>
        </p:blipFill>
        <p:spPr>
          <a:xfrm>
            <a:off x="152400" y="152400"/>
            <a:ext cx="196125" cy="196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235900" y="1218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Corporate Governance Analysis Continued</a:t>
            </a:r>
            <a:endParaRPr/>
          </a:p>
        </p:txBody>
      </p:sp>
      <p:sp>
        <p:nvSpPr>
          <p:cNvPr id="182" name="Google Shape;182;p2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5"/>
          <p:cNvPicPr preferRelativeResize="0"/>
          <p:nvPr/>
        </p:nvPicPr>
        <p:blipFill>
          <a:blip r:embed="rId3">
            <a:alphaModFix/>
          </a:blip>
          <a:stretch>
            <a:fillRect/>
          </a:stretch>
        </p:blipFill>
        <p:spPr>
          <a:xfrm>
            <a:off x="133500" y="745500"/>
            <a:ext cx="4438500" cy="4418289"/>
          </a:xfrm>
          <a:prstGeom prst="rect">
            <a:avLst/>
          </a:prstGeom>
          <a:noFill/>
          <a:ln>
            <a:noFill/>
          </a:ln>
        </p:spPr>
      </p:pic>
      <p:sp>
        <p:nvSpPr>
          <p:cNvPr id="184" name="Google Shape;184;p25"/>
          <p:cNvSpPr txBox="1"/>
          <p:nvPr/>
        </p:nvSpPr>
        <p:spPr>
          <a:xfrm>
            <a:off x="4865475" y="1175300"/>
            <a:ext cx="4220700" cy="3715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666666"/>
                </a:solidFill>
                <a:latin typeface="Roboto"/>
                <a:ea typeface="Roboto"/>
                <a:cs typeface="Roboto"/>
                <a:sym typeface="Roboto"/>
              </a:rPr>
              <a:t>Busch EPS </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sz="1300">
              <a:solidFill>
                <a:srgbClr val="666666"/>
              </a:solidFill>
              <a:latin typeface="Roboto"/>
              <a:ea typeface="Roboto"/>
              <a:cs typeface="Roboto"/>
              <a:sym typeface="Roboto"/>
            </a:endParaRPr>
          </a:p>
          <a:p>
            <a:pPr indent="0" lvl="0" marL="0" rtl="0" algn="l">
              <a:spcBef>
                <a:spcPts val="1200"/>
              </a:spcBef>
              <a:spcAft>
                <a:spcPts val="0"/>
              </a:spcAft>
              <a:buNone/>
            </a:pPr>
            <a:r>
              <a:rPr lang="en" sz="1300">
                <a:solidFill>
                  <a:srgbClr val="666666"/>
                </a:solidFill>
                <a:latin typeface="Roboto"/>
                <a:ea typeface="Roboto"/>
                <a:cs typeface="Roboto"/>
                <a:sym typeface="Roboto"/>
              </a:rPr>
              <a:t>Coors EPS</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1200"/>
              </a:spcAft>
              <a:buNone/>
            </a:pPr>
            <a:r>
              <a:t/>
            </a:r>
            <a:endParaRPr sz="1300">
              <a:solidFill>
                <a:srgbClr val="666666"/>
              </a:solidFill>
              <a:latin typeface="Roboto"/>
              <a:ea typeface="Roboto"/>
              <a:cs typeface="Roboto"/>
              <a:sym typeface="Roboto"/>
            </a:endParaRPr>
          </a:p>
        </p:txBody>
      </p:sp>
      <p:pic>
        <p:nvPicPr>
          <p:cNvPr id="185" name="Google Shape;185;p25"/>
          <p:cNvPicPr preferRelativeResize="0"/>
          <p:nvPr/>
        </p:nvPicPr>
        <p:blipFill>
          <a:blip r:embed="rId4">
            <a:alphaModFix/>
          </a:blip>
          <a:stretch>
            <a:fillRect/>
          </a:stretch>
        </p:blipFill>
        <p:spPr>
          <a:xfrm>
            <a:off x="6266893" y="1257145"/>
            <a:ext cx="2819532" cy="1688721"/>
          </a:xfrm>
          <a:prstGeom prst="rect">
            <a:avLst/>
          </a:prstGeom>
          <a:noFill/>
          <a:ln>
            <a:noFill/>
          </a:ln>
        </p:spPr>
      </p:pic>
      <p:sp>
        <p:nvSpPr>
          <p:cNvPr id="186" name="Google Shape;186;p25"/>
          <p:cNvSpPr txBox="1"/>
          <p:nvPr/>
        </p:nvSpPr>
        <p:spPr>
          <a:xfrm>
            <a:off x="4952047" y="3429675"/>
            <a:ext cx="585600" cy="58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300">
              <a:latin typeface="Roboto"/>
              <a:ea typeface="Roboto"/>
              <a:cs typeface="Roboto"/>
              <a:sym typeface="Roboto"/>
            </a:endParaRPr>
          </a:p>
        </p:txBody>
      </p:sp>
      <p:pic>
        <p:nvPicPr>
          <p:cNvPr id="187" name="Google Shape;187;p25"/>
          <p:cNvPicPr preferRelativeResize="0"/>
          <p:nvPr/>
        </p:nvPicPr>
        <p:blipFill>
          <a:blip r:embed="rId5">
            <a:alphaModFix/>
          </a:blip>
          <a:stretch>
            <a:fillRect/>
          </a:stretch>
        </p:blipFill>
        <p:spPr>
          <a:xfrm>
            <a:off x="6266893" y="2945866"/>
            <a:ext cx="2819533" cy="1878439"/>
          </a:xfrm>
          <a:prstGeom prst="rect">
            <a:avLst/>
          </a:prstGeom>
          <a:noFill/>
          <a:ln>
            <a:noFill/>
          </a:ln>
        </p:spPr>
      </p:pic>
      <p:pic>
        <p:nvPicPr>
          <p:cNvPr id="188" name="Google Shape;188;p25" title="Corporate Governance pt2.mp3">
            <a:hlinkClick r:id="rId6"/>
          </p:cNvPr>
          <p:cNvPicPr preferRelativeResize="0"/>
          <p:nvPr/>
        </p:nvPicPr>
        <p:blipFill>
          <a:blip r:embed="rId7">
            <a:alphaModFix/>
          </a:blip>
          <a:stretch>
            <a:fillRect/>
          </a:stretch>
        </p:blipFill>
        <p:spPr>
          <a:xfrm>
            <a:off x="8568025" y="12180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Corporate Performance Management Analysis</a:t>
            </a:r>
            <a:endParaRPr/>
          </a:p>
        </p:txBody>
      </p:sp>
      <p:sp>
        <p:nvSpPr>
          <p:cNvPr id="194" name="Google Shape;194;p26"/>
          <p:cNvSpPr txBox="1"/>
          <p:nvPr>
            <p:ph idx="1" type="body"/>
          </p:nvPr>
        </p:nvSpPr>
        <p:spPr>
          <a:xfrm>
            <a:off x="311725" y="1344525"/>
            <a:ext cx="3713700" cy="367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6"/>
              <a:t>Consumers :</a:t>
            </a:r>
            <a:r>
              <a:rPr lang="en" sz="1200"/>
              <a:t> product quality</a:t>
            </a:r>
            <a:endParaRPr sz="1200"/>
          </a:p>
          <a:p>
            <a:pPr indent="0" lvl="0" marL="0" rtl="0" algn="l">
              <a:lnSpc>
                <a:spcPct val="115000"/>
              </a:lnSpc>
              <a:spcBef>
                <a:spcPts val="1200"/>
              </a:spcBef>
              <a:spcAft>
                <a:spcPts val="0"/>
              </a:spcAft>
              <a:buNone/>
            </a:pPr>
            <a:r>
              <a:rPr b="1" lang="en" sz="1606"/>
              <a:t>Employees : </a:t>
            </a:r>
            <a:r>
              <a:rPr lang="en" sz="1106"/>
              <a:t>workplace</a:t>
            </a:r>
            <a:r>
              <a:rPr lang="en" sz="1106"/>
              <a:t> culture</a:t>
            </a:r>
            <a:endParaRPr sz="1106"/>
          </a:p>
          <a:p>
            <a:pPr indent="0" lvl="0" marL="0" rtl="0" algn="l">
              <a:lnSpc>
                <a:spcPct val="115000"/>
              </a:lnSpc>
              <a:spcBef>
                <a:spcPts val="1200"/>
              </a:spcBef>
              <a:spcAft>
                <a:spcPts val="0"/>
              </a:spcAft>
              <a:buNone/>
            </a:pPr>
            <a:r>
              <a:rPr b="1" lang="en" sz="1606"/>
              <a:t>Community : </a:t>
            </a:r>
            <a:r>
              <a:rPr lang="en" sz="1206"/>
              <a:t>water/beer ratio</a:t>
            </a:r>
            <a:endParaRPr sz="1206"/>
          </a:p>
          <a:p>
            <a:pPr indent="0" lvl="0" marL="0" rtl="0" algn="l">
              <a:lnSpc>
                <a:spcPct val="115000"/>
              </a:lnSpc>
              <a:spcBef>
                <a:spcPts val="1200"/>
              </a:spcBef>
              <a:spcAft>
                <a:spcPts val="0"/>
              </a:spcAft>
              <a:buNone/>
            </a:pPr>
            <a:r>
              <a:t/>
            </a:r>
            <a:endParaRPr sz="1206"/>
          </a:p>
          <a:p>
            <a:pPr indent="0" lvl="0" marL="0" rtl="0" algn="l">
              <a:lnSpc>
                <a:spcPct val="100000"/>
              </a:lnSpc>
              <a:spcBef>
                <a:spcPts val="1200"/>
              </a:spcBef>
              <a:spcAft>
                <a:spcPts val="0"/>
              </a:spcAft>
              <a:buNone/>
            </a:pPr>
            <a:r>
              <a:t/>
            </a:r>
            <a:endParaRPr sz="3325"/>
          </a:p>
          <a:p>
            <a:pPr indent="0" lvl="0" marL="0" rtl="0" algn="l">
              <a:lnSpc>
                <a:spcPct val="100000"/>
              </a:lnSpc>
              <a:spcBef>
                <a:spcPts val="1200"/>
              </a:spcBef>
              <a:spcAft>
                <a:spcPts val="0"/>
              </a:spcAft>
              <a:buNone/>
            </a:pPr>
            <a:r>
              <a:t/>
            </a:r>
            <a:endParaRPr sz="3325"/>
          </a:p>
          <a:p>
            <a:pPr indent="0" lvl="0" marL="0" rtl="0" algn="l">
              <a:lnSpc>
                <a:spcPct val="100000"/>
              </a:lnSpc>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1200"/>
              </a:spcAft>
              <a:buNone/>
            </a:pPr>
            <a:r>
              <a:t/>
            </a:r>
            <a:endParaRPr sz="1200"/>
          </a:p>
        </p:txBody>
      </p:sp>
      <p:sp>
        <p:nvSpPr>
          <p:cNvPr id="195" name="Google Shape;195;p26"/>
          <p:cNvSpPr txBox="1"/>
          <p:nvPr>
            <p:ph idx="2" type="body"/>
          </p:nvPr>
        </p:nvSpPr>
        <p:spPr>
          <a:xfrm>
            <a:off x="5092500" y="2902400"/>
            <a:ext cx="4051500" cy="202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p>
          <a:p>
            <a:pPr indent="0" lvl="0" marL="0" rtl="0" algn="l">
              <a:spcBef>
                <a:spcPts val="1200"/>
              </a:spcBef>
              <a:spcAft>
                <a:spcPts val="1200"/>
              </a:spcAft>
              <a:buNone/>
            </a:pPr>
            <a:r>
              <a:t/>
            </a:r>
            <a:endParaRPr/>
          </a:p>
        </p:txBody>
      </p:sp>
      <p:pic>
        <p:nvPicPr>
          <p:cNvPr id="196" name="Google Shape;196;p26" title="Chart"/>
          <p:cNvPicPr preferRelativeResize="0"/>
          <p:nvPr/>
        </p:nvPicPr>
        <p:blipFill>
          <a:blip r:embed="rId3">
            <a:alphaModFix/>
          </a:blip>
          <a:stretch>
            <a:fillRect/>
          </a:stretch>
        </p:blipFill>
        <p:spPr>
          <a:xfrm>
            <a:off x="311725" y="2718008"/>
            <a:ext cx="3577476" cy="2209091"/>
          </a:xfrm>
          <a:prstGeom prst="rect">
            <a:avLst/>
          </a:prstGeom>
          <a:noFill/>
          <a:ln>
            <a:noFill/>
          </a:ln>
        </p:spPr>
      </p:pic>
      <p:pic>
        <p:nvPicPr>
          <p:cNvPr id="197" name="Google Shape;197;p26"/>
          <p:cNvPicPr preferRelativeResize="0"/>
          <p:nvPr/>
        </p:nvPicPr>
        <p:blipFill>
          <a:blip r:embed="rId4">
            <a:alphaModFix/>
          </a:blip>
          <a:stretch>
            <a:fillRect/>
          </a:stretch>
        </p:blipFill>
        <p:spPr>
          <a:xfrm>
            <a:off x="4177975" y="3113175"/>
            <a:ext cx="4466725" cy="1774575"/>
          </a:xfrm>
          <a:prstGeom prst="rect">
            <a:avLst/>
          </a:prstGeom>
          <a:noFill/>
          <a:ln>
            <a:noFill/>
          </a:ln>
        </p:spPr>
      </p:pic>
      <p:sp>
        <p:nvSpPr>
          <p:cNvPr id="198" name="Google Shape;198;p26"/>
          <p:cNvSpPr txBox="1"/>
          <p:nvPr/>
        </p:nvSpPr>
        <p:spPr>
          <a:xfrm>
            <a:off x="4025500" y="1344525"/>
            <a:ext cx="399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Roboto"/>
                <a:ea typeface="Roboto"/>
                <a:cs typeface="Roboto"/>
                <a:sym typeface="Roboto"/>
              </a:rPr>
              <a:t>Product rating : Molson Coors (left) vs AB InBev (right)</a:t>
            </a:r>
            <a:endParaRPr sz="1000">
              <a:solidFill>
                <a:srgbClr val="666666"/>
              </a:solidFill>
              <a:latin typeface="Roboto"/>
              <a:ea typeface="Roboto"/>
              <a:cs typeface="Roboto"/>
              <a:sym typeface="Roboto"/>
            </a:endParaRPr>
          </a:p>
        </p:txBody>
      </p:sp>
      <p:pic>
        <p:nvPicPr>
          <p:cNvPr id="199" name="Google Shape;199;p26"/>
          <p:cNvPicPr preferRelativeResize="0"/>
          <p:nvPr/>
        </p:nvPicPr>
        <p:blipFill>
          <a:blip r:embed="rId5">
            <a:alphaModFix/>
          </a:blip>
          <a:stretch>
            <a:fillRect/>
          </a:stretch>
        </p:blipFill>
        <p:spPr>
          <a:xfrm>
            <a:off x="3628275" y="1916550"/>
            <a:ext cx="4098601" cy="439538"/>
          </a:xfrm>
          <a:prstGeom prst="rect">
            <a:avLst/>
          </a:prstGeom>
          <a:noFill/>
          <a:ln>
            <a:noFill/>
          </a:ln>
        </p:spPr>
      </p:pic>
      <p:pic>
        <p:nvPicPr>
          <p:cNvPr id="200" name="Google Shape;200;p26" title="Week 11 audio.wav">
            <a:hlinkClick r:id="rId6"/>
          </p:cNvPr>
          <p:cNvPicPr preferRelativeResize="0"/>
          <p:nvPr/>
        </p:nvPicPr>
        <p:blipFill>
          <a:blip r:embed="rId7">
            <a:alphaModFix/>
          </a:blip>
          <a:stretch>
            <a:fillRect/>
          </a:stretch>
        </p:blipFill>
        <p:spPr>
          <a:xfrm>
            <a:off x="152400" y="152400"/>
            <a:ext cx="196125" cy="19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Strategic Leadership Analysis</a:t>
            </a:r>
            <a:endParaRPr/>
          </a:p>
        </p:txBody>
      </p:sp>
      <p:sp>
        <p:nvSpPr>
          <p:cNvPr id="206" name="Google Shape;206;p27"/>
          <p:cNvSpPr txBox="1"/>
          <p:nvPr>
            <p:ph idx="1" type="body"/>
          </p:nvPr>
        </p:nvSpPr>
        <p:spPr>
          <a:xfrm>
            <a:off x="311725" y="1505700"/>
            <a:ext cx="3999900" cy="307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CEO </a:t>
            </a:r>
            <a:r>
              <a:rPr lang="en"/>
              <a:t>Succession</a:t>
            </a:r>
            <a:r>
              <a:rPr lang="en"/>
              <a:t>:</a:t>
            </a:r>
            <a:endParaRPr/>
          </a:p>
          <a:p>
            <a:pPr indent="-298767" lvl="0" marL="457200" rtl="0" algn="l">
              <a:spcBef>
                <a:spcPts val="1200"/>
              </a:spcBef>
              <a:spcAft>
                <a:spcPts val="0"/>
              </a:spcAft>
              <a:buSzPct val="100000"/>
              <a:buChar char="●"/>
            </a:pPr>
            <a:r>
              <a:rPr lang="en"/>
              <a:t>Busch: </a:t>
            </a:r>
            <a:r>
              <a:rPr lang="en"/>
              <a:t>(internal hire)</a:t>
            </a:r>
            <a:endParaRPr/>
          </a:p>
          <a:p>
            <a:pPr indent="-298767" lvl="0" marL="457200" rtl="0" algn="l">
              <a:spcBef>
                <a:spcPts val="0"/>
              </a:spcBef>
              <a:spcAft>
                <a:spcPts val="0"/>
              </a:spcAft>
              <a:buSzPct val="100000"/>
              <a:buChar char="●"/>
            </a:pPr>
            <a:r>
              <a:rPr lang="en"/>
              <a:t>Coors: (internal hire)</a:t>
            </a:r>
            <a:endParaRPr/>
          </a:p>
          <a:p>
            <a:pPr indent="0" lvl="0" marL="0" rtl="0" algn="l">
              <a:spcBef>
                <a:spcPts val="1200"/>
              </a:spcBef>
              <a:spcAft>
                <a:spcPts val="0"/>
              </a:spcAft>
              <a:buNone/>
            </a:pPr>
            <a:r>
              <a:rPr lang="en"/>
              <a:t>Change in </a:t>
            </a:r>
            <a:r>
              <a:rPr lang="en"/>
              <a:t>firm’s strategy</a:t>
            </a:r>
            <a:r>
              <a:rPr lang="en"/>
              <a:t>: Busch</a:t>
            </a:r>
            <a:endParaRPr/>
          </a:p>
          <a:p>
            <a:pPr indent="-298767" lvl="0" marL="457200" rtl="0" algn="l">
              <a:spcBef>
                <a:spcPts val="1200"/>
              </a:spcBef>
              <a:spcAft>
                <a:spcPts val="0"/>
              </a:spcAft>
              <a:buSzPct val="100000"/>
              <a:buChar char="●"/>
            </a:pPr>
            <a:r>
              <a:rPr lang="en"/>
              <a:t>Diversity → minimal</a:t>
            </a:r>
            <a:endParaRPr/>
          </a:p>
          <a:p>
            <a:pPr indent="-298767" lvl="0" marL="457200" rtl="0" algn="l">
              <a:spcBef>
                <a:spcPts val="0"/>
              </a:spcBef>
              <a:spcAft>
                <a:spcPts val="0"/>
              </a:spcAft>
              <a:buSzPct val="100000"/>
              <a:buChar char="●"/>
            </a:pPr>
            <a:r>
              <a:rPr lang="en"/>
              <a:t>Business strategy → significant</a:t>
            </a:r>
            <a:endParaRPr/>
          </a:p>
          <a:p>
            <a:pPr indent="0" lvl="0" marL="0" rtl="0" algn="l">
              <a:spcBef>
                <a:spcPts val="1200"/>
              </a:spcBef>
              <a:spcAft>
                <a:spcPts val="0"/>
              </a:spcAft>
              <a:buNone/>
            </a:pPr>
            <a:r>
              <a:rPr lang="en"/>
              <a:t>Change in firm’s strategy: Coors</a:t>
            </a:r>
            <a:endParaRPr/>
          </a:p>
          <a:p>
            <a:pPr indent="-298767" lvl="0" marL="457200" rtl="0" algn="l">
              <a:spcBef>
                <a:spcPts val="1200"/>
              </a:spcBef>
              <a:spcAft>
                <a:spcPts val="0"/>
              </a:spcAft>
              <a:buSzPct val="100000"/>
              <a:buChar char="●"/>
            </a:pPr>
            <a:r>
              <a:rPr lang="en"/>
              <a:t>Diversity → minimal</a:t>
            </a:r>
            <a:endParaRPr/>
          </a:p>
          <a:p>
            <a:pPr indent="-298767" lvl="0" marL="457200" rtl="0" algn="l">
              <a:spcBef>
                <a:spcPts val="0"/>
              </a:spcBef>
              <a:spcAft>
                <a:spcPts val="0"/>
              </a:spcAft>
              <a:buSzPct val="100000"/>
              <a:buChar char="●"/>
            </a:pPr>
            <a:r>
              <a:rPr lang="en"/>
              <a:t>Business strategy → minimal</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7" name="Google Shape;207;p2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27"/>
          <p:cNvPicPr preferRelativeResize="0"/>
          <p:nvPr/>
        </p:nvPicPr>
        <p:blipFill>
          <a:blip r:embed="rId3">
            <a:alphaModFix/>
          </a:blip>
          <a:stretch>
            <a:fillRect/>
          </a:stretch>
        </p:blipFill>
        <p:spPr>
          <a:xfrm>
            <a:off x="3031675" y="1505700"/>
            <a:ext cx="3297250" cy="3076200"/>
          </a:xfrm>
          <a:prstGeom prst="rect">
            <a:avLst/>
          </a:prstGeom>
          <a:noFill/>
          <a:ln>
            <a:noFill/>
          </a:ln>
        </p:spPr>
      </p:pic>
      <p:pic>
        <p:nvPicPr>
          <p:cNvPr id="209" name="Google Shape;209;p27"/>
          <p:cNvPicPr preferRelativeResize="0"/>
          <p:nvPr/>
        </p:nvPicPr>
        <p:blipFill>
          <a:blip r:embed="rId4">
            <a:alphaModFix/>
          </a:blip>
          <a:stretch>
            <a:fillRect/>
          </a:stretch>
        </p:blipFill>
        <p:spPr>
          <a:xfrm>
            <a:off x="6423725" y="1505700"/>
            <a:ext cx="2519325" cy="3076200"/>
          </a:xfrm>
          <a:prstGeom prst="rect">
            <a:avLst/>
          </a:prstGeom>
          <a:noFill/>
          <a:ln>
            <a:noFill/>
          </a:ln>
        </p:spPr>
      </p:pic>
      <p:pic>
        <p:nvPicPr>
          <p:cNvPr id="210" name="Google Shape;210;p27" title="Week 12 audio.wav">
            <a:hlinkClick r:id="rId5"/>
          </p:cNvPr>
          <p:cNvPicPr preferRelativeResize="0"/>
          <p:nvPr/>
        </p:nvPicPr>
        <p:blipFill>
          <a:blip r:embed="rId6">
            <a:alphaModFix/>
          </a:blip>
          <a:stretch>
            <a:fillRect/>
          </a:stretch>
        </p:blipFill>
        <p:spPr>
          <a:xfrm>
            <a:off x="152400" y="4734300"/>
            <a:ext cx="256800" cy="25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Strategic Entrepreneurship Opportunities</a:t>
            </a:r>
            <a:endParaRPr/>
          </a:p>
        </p:txBody>
      </p:sp>
      <p:sp>
        <p:nvSpPr>
          <p:cNvPr id="216" name="Google Shape;216;p28"/>
          <p:cNvSpPr txBox="1"/>
          <p:nvPr>
            <p:ph idx="1" type="body"/>
          </p:nvPr>
        </p:nvSpPr>
        <p:spPr>
          <a:xfrm>
            <a:off x="10555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Expand into the seltzer market</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Seltzer market challenges</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Product innovation</a:t>
            </a:r>
            <a:endParaRPr sz="1600"/>
          </a:p>
        </p:txBody>
      </p:sp>
      <p:sp>
        <p:nvSpPr>
          <p:cNvPr id="217" name="Google Shape;217;p28"/>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28"/>
          <p:cNvPicPr preferRelativeResize="0"/>
          <p:nvPr/>
        </p:nvPicPr>
        <p:blipFill>
          <a:blip r:embed="rId3">
            <a:alphaModFix/>
          </a:blip>
          <a:stretch>
            <a:fillRect/>
          </a:stretch>
        </p:blipFill>
        <p:spPr>
          <a:xfrm>
            <a:off x="4105450" y="1505700"/>
            <a:ext cx="4899700" cy="3226275"/>
          </a:xfrm>
          <a:prstGeom prst="rect">
            <a:avLst/>
          </a:prstGeom>
          <a:noFill/>
          <a:ln>
            <a:noFill/>
          </a:ln>
        </p:spPr>
      </p:pic>
      <p:pic>
        <p:nvPicPr>
          <p:cNvPr id="219" name="Google Shape;219;p28" title="Strategic leadership.mp3">
            <a:hlinkClick r:id="rId4"/>
          </p:cNvPr>
          <p:cNvPicPr preferRelativeResize="0"/>
          <p:nvPr/>
        </p:nvPicPr>
        <p:blipFill>
          <a:blip r:embed="rId5">
            <a:alphaModFix/>
          </a:blip>
          <a:stretch>
            <a:fillRect/>
          </a:stretch>
        </p:blipFill>
        <p:spPr>
          <a:xfrm>
            <a:off x="152400" y="152400"/>
            <a:ext cx="196125" cy="19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225" name="Google Shape;225;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lnSpcReduction="10000"/>
          </a:bodyPr>
          <a:lstStyle/>
          <a:p>
            <a:pPr indent="-311150" lvl="0" marL="457200" rtl="0" algn="l">
              <a:lnSpc>
                <a:spcPct val="95000"/>
              </a:lnSpc>
              <a:spcBef>
                <a:spcPts val="0"/>
              </a:spcBef>
              <a:spcAft>
                <a:spcPts val="0"/>
              </a:spcAft>
              <a:buClr>
                <a:srgbClr val="000000"/>
              </a:buClr>
              <a:buSzPts val="1300"/>
              <a:buChar char="●"/>
            </a:pPr>
            <a:r>
              <a:rPr lang="en" sz="1297">
                <a:solidFill>
                  <a:srgbClr val="000000"/>
                </a:solidFill>
              </a:rPr>
              <a:t>Competitive advantages are crucial in competing with rivals</a:t>
            </a:r>
            <a:endParaRPr sz="1297">
              <a:solidFill>
                <a:srgbClr val="000000"/>
              </a:solidFill>
            </a:endParaRPr>
          </a:p>
          <a:p>
            <a:pPr indent="0" lvl="0" marL="457200" rtl="0" algn="l">
              <a:lnSpc>
                <a:spcPct val="95000"/>
              </a:lnSpc>
              <a:spcBef>
                <a:spcPts val="1200"/>
              </a:spcBef>
              <a:spcAft>
                <a:spcPts val="0"/>
              </a:spcAft>
              <a:buNone/>
            </a:pPr>
            <a:r>
              <a:t/>
            </a:r>
            <a:endParaRPr sz="1297">
              <a:solidFill>
                <a:srgbClr val="000000"/>
              </a:solidFill>
            </a:endParaRPr>
          </a:p>
          <a:p>
            <a:pPr indent="-310991" lvl="0" marL="457200" rtl="0" algn="l">
              <a:lnSpc>
                <a:spcPct val="95000"/>
              </a:lnSpc>
              <a:spcBef>
                <a:spcPts val="1200"/>
              </a:spcBef>
              <a:spcAft>
                <a:spcPts val="0"/>
              </a:spcAft>
              <a:buClr>
                <a:srgbClr val="000000"/>
              </a:buClr>
              <a:buSzPts val="1298"/>
              <a:buChar char="●"/>
            </a:pPr>
            <a:r>
              <a:rPr lang="en" sz="1297">
                <a:solidFill>
                  <a:srgbClr val="000000"/>
                </a:solidFill>
              </a:rPr>
              <a:t>The Board of Directors needs to favor the shareholders</a:t>
            </a:r>
            <a:endParaRPr sz="1297">
              <a:solidFill>
                <a:srgbClr val="000000"/>
              </a:solidFill>
            </a:endParaRPr>
          </a:p>
          <a:p>
            <a:pPr indent="0" lvl="0" marL="457200" rtl="0" algn="l">
              <a:lnSpc>
                <a:spcPct val="95000"/>
              </a:lnSpc>
              <a:spcBef>
                <a:spcPts val="1200"/>
              </a:spcBef>
              <a:spcAft>
                <a:spcPts val="0"/>
              </a:spcAft>
              <a:buNone/>
            </a:pPr>
            <a:r>
              <a:t/>
            </a:r>
            <a:endParaRPr sz="1297">
              <a:solidFill>
                <a:srgbClr val="000000"/>
              </a:solidFill>
            </a:endParaRPr>
          </a:p>
          <a:p>
            <a:pPr indent="-310991" lvl="0" marL="457200" rtl="0" algn="l">
              <a:lnSpc>
                <a:spcPct val="95000"/>
              </a:lnSpc>
              <a:spcBef>
                <a:spcPts val="1200"/>
              </a:spcBef>
              <a:spcAft>
                <a:spcPts val="0"/>
              </a:spcAft>
              <a:buClr>
                <a:srgbClr val="000000"/>
              </a:buClr>
              <a:buSzPts val="1298"/>
              <a:buChar char="●"/>
            </a:pPr>
            <a:r>
              <a:rPr lang="en" sz="1297">
                <a:solidFill>
                  <a:srgbClr val="000000"/>
                </a:solidFill>
              </a:rPr>
              <a:t>International strategy is important for expansion</a:t>
            </a:r>
            <a:endParaRPr sz="1297">
              <a:solidFill>
                <a:srgbClr val="000000"/>
              </a:solidFill>
            </a:endParaRPr>
          </a:p>
          <a:p>
            <a:pPr indent="0" lvl="0" marL="457200" rtl="0" algn="l">
              <a:lnSpc>
                <a:spcPct val="95000"/>
              </a:lnSpc>
              <a:spcBef>
                <a:spcPts val="1200"/>
              </a:spcBef>
              <a:spcAft>
                <a:spcPts val="0"/>
              </a:spcAft>
              <a:buNone/>
            </a:pPr>
            <a:r>
              <a:t/>
            </a:r>
            <a:endParaRPr sz="1297">
              <a:solidFill>
                <a:srgbClr val="000000"/>
              </a:solidFill>
            </a:endParaRPr>
          </a:p>
          <a:p>
            <a:pPr indent="-310991" lvl="0" marL="457200" rtl="0" algn="l">
              <a:lnSpc>
                <a:spcPct val="95000"/>
              </a:lnSpc>
              <a:spcBef>
                <a:spcPts val="1200"/>
              </a:spcBef>
              <a:spcAft>
                <a:spcPts val="0"/>
              </a:spcAft>
              <a:buClr>
                <a:srgbClr val="000000"/>
              </a:buClr>
              <a:buSzPts val="1298"/>
              <a:buChar char="●"/>
            </a:pPr>
            <a:r>
              <a:rPr lang="en" sz="1297">
                <a:solidFill>
                  <a:srgbClr val="000000"/>
                </a:solidFill>
              </a:rPr>
              <a:t>Corporate strategy combined with strategic leadership guides the company</a:t>
            </a:r>
            <a:endParaRPr sz="1297">
              <a:solidFill>
                <a:srgbClr val="000000"/>
              </a:solidFill>
            </a:endParaRPr>
          </a:p>
        </p:txBody>
      </p:sp>
      <p:pic>
        <p:nvPicPr>
          <p:cNvPr id="226" name="Google Shape;226;p29"/>
          <p:cNvPicPr preferRelativeResize="0"/>
          <p:nvPr/>
        </p:nvPicPr>
        <p:blipFill>
          <a:blip r:embed="rId3">
            <a:alphaModFix/>
          </a:blip>
          <a:stretch>
            <a:fillRect/>
          </a:stretch>
        </p:blipFill>
        <p:spPr>
          <a:xfrm>
            <a:off x="5219450" y="3244625"/>
            <a:ext cx="2952750" cy="1806125"/>
          </a:xfrm>
          <a:prstGeom prst="rect">
            <a:avLst/>
          </a:prstGeom>
          <a:noFill/>
          <a:ln>
            <a:noFill/>
          </a:ln>
        </p:spPr>
      </p:pic>
      <p:pic>
        <p:nvPicPr>
          <p:cNvPr id="227" name="Google Shape;227;p29"/>
          <p:cNvPicPr preferRelativeResize="0"/>
          <p:nvPr/>
        </p:nvPicPr>
        <p:blipFill>
          <a:blip r:embed="rId4">
            <a:alphaModFix/>
          </a:blip>
          <a:stretch>
            <a:fillRect/>
          </a:stretch>
        </p:blipFill>
        <p:spPr>
          <a:xfrm>
            <a:off x="5214688" y="1358325"/>
            <a:ext cx="2962275" cy="1806125"/>
          </a:xfrm>
          <a:prstGeom prst="rect">
            <a:avLst/>
          </a:prstGeom>
          <a:noFill/>
          <a:ln>
            <a:noFill/>
          </a:ln>
        </p:spPr>
      </p:pic>
      <p:pic>
        <p:nvPicPr>
          <p:cNvPr id="228" name="Google Shape;228;p29" title="summary.mp3">
            <a:hlinkClick r:id="rId5"/>
          </p:cNvPr>
          <p:cNvPicPr preferRelativeResize="0"/>
          <p:nvPr/>
        </p:nvPicPr>
        <p:blipFill>
          <a:blip r:embed="rId6">
            <a:alphaModFix/>
          </a:blip>
          <a:stretch>
            <a:fillRect/>
          </a:stretch>
        </p:blipFill>
        <p:spPr>
          <a:xfrm>
            <a:off x="152400" y="152400"/>
            <a:ext cx="196125" cy="19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34" name="Google Shape;234;p30"/>
          <p:cNvSpPr txBox="1"/>
          <p:nvPr>
            <p:ph idx="1" type="body"/>
          </p:nvPr>
        </p:nvSpPr>
        <p:spPr>
          <a:xfrm>
            <a:off x="158850" y="1276125"/>
            <a:ext cx="8826300" cy="37677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en" u="sng">
                <a:solidFill>
                  <a:schemeClr val="accent5"/>
                </a:solidFill>
                <a:hlinkClick r:id="rId3">
                  <a:extLst>
                    <a:ext uri="{A12FA001-AC4F-418D-AE19-62706E023703}">
                      <ahyp:hlinkClr val="tx"/>
                    </a:ext>
                  </a:extLst>
                </a:hlinkClick>
              </a:rPr>
              <a:t>https://www.beveragedaily.com/Article/2021/07/12/Molson-Coors-discontinues-Coors-Seltzer-in-the-US#:~:text=Molson%20Coors%20launched%20Coors%20Seltzer,for%20a%20trusted%20beer%20brand</a:t>
            </a:r>
            <a:r>
              <a:rPr lang="en"/>
              <a:t>'</a:t>
            </a:r>
            <a:endParaRPr/>
          </a:p>
          <a:p>
            <a:pPr indent="0" lvl="0" marL="0" rtl="0" algn="l">
              <a:lnSpc>
                <a:spcPct val="100000"/>
              </a:lnSpc>
              <a:spcBef>
                <a:spcPts val="1200"/>
              </a:spcBef>
              <a:spcAft>
                <a:spcPts val="0"/>
              </a:spcAft>
              <a:buNone/>
            </a:pPr>
            <a:r>
              <a:rPr lang="en" u="sng">
                <a:solidFill>
                  <a:schemeClr val="accent5"/>
                </a:solidFill>
                <a:hlinkClick r:id="rId4">
                  <a:extLst>
                    <a:ext uri="{A12FA001-AC4F-418D-AE19-62706E023703}">
                      <ahyp:hlinkClr val="tx"/>
                    </a:ext>
                  </a:extLst>
                </a:hlinkClick>
              </a:rPr>
              <a:t>https://www.goodbeerhunting.com/sightlines/2020/11/13/molson-coors-shifts-from-internal-innovation-to-external-partnerships</a:t>
            </a:r>
            <a:endParaRPr/>
          </a:p>
          <a:p>
            <a:pPr indent="0" lvl="0" marL="0" rtl="0" algn="l">
              <a:lnSpc>
                <a:spcPct val="100000"/>
              </a:lnSpc>
              <a:spcBef>
                <a:spcPts val="1200"/>
              </a:spcBef>
              <a:spcAft>
                <a:spcPts val="0"/>
              </a:spcAft>
              <a:buNone/>
            </a:pPr>
            <a:r>
              <a:rPr lang="en" u="sng">
                <a:solidFill>
                  <a:schemeClr val="accent5"/>
                </a:solidFill>
                <a:hlinkClick r:id="rId5">
                  <a:extLst>
                    <a:ext uri="{A12FA001-AC4F-418D-AE19-62706E023703}">
                      <ahyp:hlinkClr val="tx"/>
                    </a:ext>
                  </a:extLst>
                </a:hlinkClick>
              </a:rPr>
              <a:t>https://foodinstitute.com/focus/why-is-hard-seltzer-so-popular-with-consumers/</a:t>
            </a:r>
            <a:endParaRPr/>
          </a:p>
          <a:p>
            <a:pPr indent="0" lvl="0" marL="0" rtl="0" algn="l">
              <a:lnSpc>
                <a:spcPct val="100000"/>
              </a:lnSpc>
              <a:spcBef>
                <a:spcPts val="1200"/>
              </a:spcBef>
              <a:spcAft>
                <a:spcPts val="0"/>
              </a:spcAft>
              <a:buNone/>
            </a:pPr>
            <a:r>
              <a:rPr lang="en" u="sng">
                <a:solidFill>
                  <a:schemeClr val="accent5"/>
                </a:solidFill>
                <a:hlinkClick r:id="rId6">
                  <a:extLst>
                    <a:ext uri="{A12FA001-AC4F-418D-AE19-62706E023703}">
                      <ahyp:hlinkClr val="tx"/>
                    </a:ext>
                  </a:extLst>
                </a:hlinkClick>
              </a:rPr>
              <a:t>https://www.fooddive.com/news/molson-coors-ending-production-of-coors-seltzer-brewbound-reports/603081/</a:t>
            </a:r>
            <a:endParaRPr/>
          </a:p>
          <a:p>
            <a:pPr indent="0" lvl="0" marL="0" rtl="0" algn="l">
              <a:lnSpc>
                <a:spcPct val="100000"/>
              </a:lnSpc>
              <a:spcBef>
                <a:spcPts val="1200"/>
              </a:spcBef>
              <a:spcAft>
                <a:spcPts val="0"/>
              </a:spcAft>
              <a:buNone/>
            </a:pPr>
            <a:r>
              <a:rPr lang="en" u="sng">
                <a:solidFill>
                  <a:schemeClr val="accent5"/>
                </a:solidFill>
                <a:hlinkClick r:id="rId7">
                  <a:extLst>
                    <a:ext uri="{A12FA001-AC4F-418D-AE19-62706E023703}">
                      <ahyp:hlinkClr val="tx"/>
                    </a:ext>
                  </a:extLst>
                </a:hlinkClick>
              </a:rPr>
              <a:t>https://www.forbes.com/sites/katedingwall/2021/08/18/anheuser-busch-pushes-sustainability-hard-seltzer-innovation-with-new-los-angeles-brewery-investment/?sh=707ac6364ef3</a:t>
            </a:r>
            <a:endParaRPr/>
          </a:p>
          <a:p>
            <a:pPr indent="0" lvl="0" marL="0" rtl="0" algn="l">
              <a:lnSpc>
                <a:spcPct val="100000"/>
              </a:lnSpc>
              <a:spcBef>
                <a:spcPts val="1200"/>
              </a:spcBef>
              <a:spcAft>
                <a:spcPts val="0"/>
              </a:spcAft>
              <a:buNone/>
            </a:pPr>
            <a:r>
              <a:rPr lang="en" u="sng">
                <a:solidFill>
                  <a:schemeClr val="accent5"/>
                </a:solidFill>
                <a:hlinkClick r:id="rId8">
                  <a:extLst>
                    <a:ext uri="{A12FA001-AC4F-418D-AE19-62706E023703}">
                      <ahyp:hlinkClr val="tx"/>
                    </a:ext>
                  </a:extLst>
                </a:hlinkClick>
              </a:rPr>
              <a:t>https://montrealgazette.com/business/local-business/molson-coors-betting-100-million-on-seltzer-to-expand-beyond-beer-in-canada</a:t>
            </a:r>
            <a:endParaRPr/>
          </a:p>
          <a:p>
            <a:pPr indent="0" lvl="0" marL="0" rtl="0" algn="l">
              <a:lnSpc>
                <a:spcPct val="100000"/>
              </a:lnSpc>
              <a:spcBef>
                <a:spcPts val="1200"/>
              </a:spcBef>
              <a:spcAft>
                <a:spcPts val="0"/>
              </a:spcAft>
              <a:buNone/>
            </a:pPr>
            <a:r>
              <a:rPr lang="en" u="sng">
                <a:solidFill>
                  <a:schemeClr val="accent5"/>
                </a:solidFill>
                <a:hlinkClick r:id="rId9">
                  <a:extLst>
                    <a:ext uri="{A12FA001-AC4F-418D-AE19-62706E023703}">
                      <ahyp:hlinkClr val="tx"/>
                    </a:ext>
                  </a:extLst>
                </a:hlinkClick>
              </a:rPr>
              <a:t>https://www.abwholesaler.com/common/wholesaler-locator/</a:t>
            </a:r>
            <a:endParaRPr/>
          </a:p>
          <a:p>
            <a:pPr indent="0" lvl="0" marL="0" rtl="0" algn="l">
              <a:lnSpc>
                <a:spcPct val="100000"/>
              </a:lnSpc>
              <a:spcBef>
                <a:spcPts val="1200"/>
              </a:spcBef>
              <a:spcAft>
                <a:spcPts val="0"/>
              </a:spcAft>
              <a:buNone/>
            </a:pPr>
            <a:r>
              <a:rPr lang="en" u="sng">
                <a:solidFill>
                  <a:schemeClr val="accent5"/>
                </a:solidFill>
                <a:hlinkClick r:id="rId10">
                  <a:extLst>
                    <a:ext uri="{A12FA001-AC4F-418D-AE19-62706E023703}">
                      <ahyp:hlinkClr val="tx"/>
                    </a:ext>
                  </a:extLst>
                </a:hlinkClick>
              </a:rPr>
              <a:t>https://www.marketingdive.com/ex/mobilemarketer/cms/news/software-technology/15702.html</a:t>
            </a:r>
            <a:endParaRPr/>
          </a:p>
          <a:p>
            <a:pPr indent="0" lvl="0" marL="0" rtl="0" algn="l">
              <a:lnSpc>
                <a:spcPct val="100000"/>
              </a:lnSpc>
              <a:spcBef>
                <a:spcPts val="1200"/>
              </a:spcBef>
              <a:spcAft>
                <a:spcPts val="0"/>
              </a:spcAft>
              <a:buClr>
                <a:srgbClr val="000000"/>
              </a:buClr>
              <a:buSzPct val="362457"/>
              <a:buFont typeface="Arial"/>
              <a:buNone/>
            </a:pPr>
            <a:r>
              <a:rPr lang="en" sz="1434" u="sng">
                <a:solidFill>
                  <a:schemeClr val="accent5"/>
                </a:solidFill>
                <a:hlinkClick r:id="rId11">
                  <a:extLst>
                    <a:ext uri="{A12FA001-AC4F-418D-AE19-62706E023703}">
                      <ahyp:hlinkClr val="tx"/>
                    </a:ext>
                  </a:extLst>
                </a:hlinkClick>
              </a:rPr>
              <a:t>https://ir.molsoncoors.com/overview/default.aspx</a:t>
            </a:r>
            <a:endParaRPr sz="1434"/>
          </a:p>
          <a:p>
            <a:pPr indent="0" lvl="0" marL="0" rtl="0" algn="l">
              <a:lnSpc>
                <a:spcPct val="100000"/>
              </a:lnSpc>
              <a:spcBef>
                <a:spcPts val="1200"/>
              </a:spcBef>
              <a:spcAft>
                <a:spcPts val="0"/>
              </a:spcAft>
              <a:buClr>
                <a:srgbClr val="000000"/>
              </a:buClr>
              <a:buSzPct val="362457"/>
              <a:buFont typeface="Arial"/>
              <a:buNone/>
            </a:pPr>
            <a:r>
              <a:rPr lang="en" sz="1434" u="sng">
                <a:solidFill>
                  <a:schemeClr val="accent5"/>
                </a:solidFill>
                <a:hlinkClick r:id="rId12">
                  <a:extLst>
                    <a:ext uri="{A12FA001-AC4F-418D-AE19-62706E023703}">
                      <ahyp:hlinkClr val="tx"/>
                    </a:ext>
                  </a:extLst>
                </a:hlinkClick>
              </a:rPr>
              <a:t>https://www.anheuser-busch.com/about.html</a:t>
            </a:r>
            <a:endParaRPr sz="1434"/>
          </a:p>
          <a:p>
            <a:pPr indent="0" lvl="0" marL="0" rtl="0" algn="l">
              <a:lnSpc>
                <a:spcPct val="100000"/>
              </a:lnSpc>
              <a:spcBef>
                <a:spcPts val="1200"/>
              </a:spcBef>
              <a:spcAft>
                <a:spcPts val="0"/>
              </a:spcAft>
              <a:buClr>
                <a:srgbClr val="000000"/>
              </a:buClr>
              <a:buSzPct val="362457"/>
              <a:buFont typeface="Arial"/>
              <a:buNone/>
            </a:pPr>
            <a:r>
              <a:rPr lang="en" sz="1434" u="sng">
                <a:solidFill>
                  <a:schemeClr val="accent5"/>
                </a:solidFill>
                <a:hlinkClick r:id="rId13">
                  <a:extLst>
                    <a:ext uri="{A12FA001-AC4F-418D-AE19-62706E023703}">
                      <ahyp:hlinkClr val="tx"/>
                    </a:ext>
                  </a:extLst>
                </a:hlinkClick>
              </a:rPr>
              <a:t>https://csimarket.com/stocks/markets_glance.php?code=TAP</a:t>
            </a:r>
            <a:endParaRPr sz="100"/>
          </a:p>
          <a:p>
            <a:pPr indent="0" lvl="0" marL="0" rtl="0" algn="l">
              <a:lnSpc>
                <a:spcPct val="100000"/>
              </a:lnSpc>
              <a:spcBef>
                <a:spcPts val="1200"/>
              </a:spcBef>
              <a:spcAft>
                <a:spcPts val="0"/>
              </a:spcAft>
              <a:buNone/>
            </a:pPr>
            <a:r>
              <a:rPr lang="en" sz="1260" u="sng">
                <a:solidFill>
                  <a:schemeClr val="accent5"/>
                </a:solidFill>
                <a:hlinkClick r:id="rId14">
                  <a:extLst>
                    <a:ext uri="{A12FA001-AC4F-418D-AE19-62706E023703}">
                      <ahyp:hlinkClr val="tx"/>
                    </a:ext>
                  </a:extLst>
                </a:hlinkClick>
              </a:rPr>
              <a:t>https://smallbusiness.chron.com/beer-industry-legal-political-factors-75952.html</a:t>
            </a:r>
            <a:endParaRPr sz="1260">
              <a:solidFill>
                <a:srgbClr val="0000FF"/>
              </a:solidFill>
            </a:endParaRPr>
          </a:p>
          <a:p>
            <a:pPr indent="0" lvl="0" marL="0" rtl="0" algn="l">
              <a:lnSpc>
                <a:spcPct val="100000"/>
              </a:lnSpc>
              <a:spcBef>
                <a:spcPts val="1200"/>
              </a:spcBef>
              <a:spcAft>
                <a:spcPts val="0"/>
              </a:spcAft>
              <a:buNone/>
            </a:pPr>
            <a:r>
              <a:rPr lang="en" sz="1260" u="sng">
                <a:solidFill>
                  <a:schemeClr val="accent5"/>
                </a:solidFill>
                <a:hlinkClick r:id="rId15">
                  <a:extLst>
                    <a:ext uri="{A12FA001-AC4F-418D-AE19-62706E023703}">
                      <ahyp:hlinkClr val="tx"/>
                    </a:ext>
                  </a:extLst>
                </a:hlinkClick>
              </a:rPr>
              <a:t>http://fernfortuniversity.com/term-papers/pestel/nyse4/587-anheuser-busch-inbev-sa-nv.php</a:t>
            </a:r>
            <a:endParaRPr sz="260"/>
          </a:p>
          <a:p>
            <a:pPr indent="0" lvl="0" marL="0" rtl="0" algn="l">
              <a:lnSpc>
                <a:spcPct val="100000"/>
              </a:lnSpc>
              <a:spcBef>
                <a:spcPts val="1200"/>
              </a:spcBef>
              <a:spcAft>
                <a:spcPts val="0"/>
              </a:spcAft>
              <a:buNone/>
            </a:pPr>
            <a:r>
              <a:rPr lang="en" sz="1692" u="sng">
                <a:solidFill>
                  <a:schemeClr val="hlink"/>
                </a:solidFill>
                <a:hlinkClick r:id="rId16"/>
              </a:rPr>
              <a:t>https://www.comparably.com/competitors/ab-inbev-vs-molson-coors</a:t>
            </a:r>
            <a:endParaRPr sz="1692"/>
          </a:p>
          <a:p>
            <a:pPr indent="0" lvl="0" marL="0" rtl="0" algn="l">
              <a:spcBef>
                <a:spcPts val="1200"/>
              </a:spcBef>
              <a:spcAft>
                <a:spcPts val="0"/>
              </a:spcAft>
              <a:buNone/>
            </a:pPr>
            <a:r>
              <a:rPr lang="en" u="sng">
                <a:solidFill>
                  <a:schemeClr val="accent5"/>
                </a:solidFill>
                <a:hlinkClick r:id="rId17">
                  <a:extLst>
                    <a:ext uri="{A12FA001-AC4F-418D-AE19-62706E023703}">
                      <ahyp:hlinkClr val="tx"/>
                    </a:ext>
                  </a:extLst>
                </a:hlinkClick>
              </a:rPr>
              <a:t>https://www.ab-inbev.com/news-media/news-stories/anheuser-busch-inbev-announces-ceo-succession/</a:t>
            </a:r>
            <a:endParaRPr/>
          </a:p>
          <a:p>
            <a:pPr indent="0" lvl="0" marL="0" rtl="0" algn="l">
              <a:spcBef>
                <a:spcPts val="1200"/>
              </a:spcBef>
              <a:spcAft>
                <a:spcPts val="0"/>
              </a:spcAft>
              <a:buNone/>
            </a:pPr>
            <a:r>
              <a:rPr lang="en" u="sng">
                <a:solidFill>
                  <a:schemeClr val="accent5"/>
                </a:solidFill>
                <a:hlinkClick r:id="rId18">
                  <a:extLst>
                    <a:ext uri="{A12FA001-AC4F-418D-AE19-62706E023703}">
                      <ahyp:hlinkClr val="tx"/>
                    </a:ext>
                  </a:extLst>
                </a:hlinkClick>
              </a:rPr>
              <a:t>https://www.reuters.com/companies/BUD/people</a:t>
            </a:r>
            <a:endParaRPr/>
          </a:p>
          <a:p>
            <a:pPr indent="0" lvl="0" marL="0" rtl="0" algn="l">
              <a:spcBef>
                <a:spcPts val="1200"/>
              </a:spcBef>
              <a:spcAft>
                <a:spcPts val="0"/>
              </a:spcAft>
              <a:buNone/>
            </a:pPr>
            <a:r>
              <a:rPr lang="en" u="sng">
                <a:solidFill>
                  <a:schemeClr val="accent5"/>
                </a:solidFill>
                <a:hlinkClick r:id="rId19">
                  <a:extLst>
                    <a:ext uri="{A12FA001-AC4F-418D-AE19-62706E023703}">
                      <ahyp:hlinkClr val="tx"/>
                    </a:ext>
                  </a:extLst>
                </a:hlinkClick>
              </a:rPr>
              <a:t>https://www.reuters.com/companies/TAP/people</a:t>
            </a:r>
            <a:endParaRPr/>
          </a:p>
          <a:p>
            <a:pPr indent="0" lvl="0" marL="0" rtl="0" algn="l">
              <a:lnSpc>
                <a:spcPct val="100000"/>
              </a:lnSpc>
              <a:spcBef>
                <a:spcPts val="1200"/>
              </a:spcBef>
              <a:spcAft>
                <a:spcPts val="0"/>
              </a:spcAft>
              <a:buNone/>
            </a:pPr>
            <a:r>
              <a:t/>
            </a:r>
            <a:endParaRPr sz="1692"/>
          </a:p>
          <a:p>
            <a:pPr indent="0" lvl="0" marL="0" rtl="0" algn="l">
              <a:lnSpc>
                <a:spcPct val="100000"/>
              </a:lnSpc>
              <a:spcBef>
                <a:spcPts val="1200"/>
              </a:spcBef>
              <a:spcAft>
                <a:spcPts val="0"/>
              </a:spcAft>
              <a:buNone/>
            </a:pPr>
            <a:r>
              <a:t/>
            </a:r>
            <a:endParaRPr sz="1692"/>
          </a:p>
          <a:p>
            <a:pPr indent="0" lvl="0" marL="0" rtl="0" algn="l">
              <a:lnSpc>
                <a:spcPct val="100000"/>
              </a:lnSpc>
              <a:spcBef>
                <a:spcPts val="1200"/>
              </a:spcBef>
              <a:spcAft>
                <a:spcPts val="0"/>
              </a:spcAft>
              <a:buNone/>
            </a:pPr>
            <a:r>
              <a:t/>
            </a:r>
            <a:endParaRPr sz="1692"/>
          </a:p>
          <a:p>
            <a:pPr indent="0" lvl="0" marL="0" rtl="0" algn="l">
              <a:lnSpc>
                <a:spcPct val="100000"/>
              </a:lnSpc>
              <a:spcBef>
                <a:spcPts val="1200"/>
              </a:spcBef>
              <a:spcAft>
                <a:spcPts val="1200"/>
              </a:spcAft>
              <a:buNone/>
            </a:pPr>
            <a:r>
              <a:t/>
            </a:r>
            <a:endParaRPr sz="26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0" name="Google Shape;240;p3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000">
                <a:solidFill>
                  <a:srgbClr val="000000"/>
                </a:solidFill>
                <a:latin typeface="Courier New"/>
                <a:ea typeface="Courier New"/>
                <a:cs typeface="Courier New"/>
                <a:sym typeface="Courier New"/>
              </a:rPr>
              <a:t>o</a:t>
            </a:r>
            <a:r>
              <a:rPr lang="en" sz="700">
                <a:solidFill>
                  <a:srgbClr val="000000"/>
                </a:solidFill>
                <a:latin typeface="Times New Roman"/>
                <a:ea typeface="Times New Roman"/>
                <a:cs typeface="Times New Roman"/>
                <a:sym typeface="Times New Roman"/>
              </a:rPr>
              <a:t>   </a:t>
            </a:r>
            <a:r>
              <a:rPr i="1" lang="en" sz="1000">
                <a:solidFill>
                  <a:srgbClr val="000000"/>
                </a:solidFill>
                <a:latin typeface="Arial"/>
                <a:ea typeface="Arial"/>
                <a:cs typeface="Arial"/>
                <a:sym typeface="Arial"/>
              </a:rPr>
              <a:t>Summarize each week’s presentations into one slide of visualization</a:t>
            </a:r>
            <a:endParaRPr i="1" sz="1000">
              <a:solidFill>
                <a:srgbClr val="000000"/>
              </a:solidFill>
              <a:latin typeface="Arial"/>
              <a:ea typeface="Arial"/>
              <a:cs typeface="Arial"/>
              <a:sym typeface="Arial"/>
            </a:endParaRPr>
          </a:p>
          <a:p>
            <a:pPr indent="457200" lvl="0" marL="0" rtl="0" algn="l">
              <a:spcBef>
                <a:spcPts val="1200"/>
              </a:spcBef>
              <a:spcAft>
                <a:spcPts val="0"/>
              </a:spcAft>
              <a:buNone/>
            </a:pPr>
            <a:r>
              <a:rPr i="1" lang="en" sz="1000">
                <a:solidFill>
                  <a:srgbClr val="000000"/>
                </a:solidFill>
                <a:latin typeface="Arial"/>
                <a:ea typeface="Arial"/>
                <a:cs typeface="Arial"/>
                <a:sym typeface="Arial"/>
              </a:rPr>
              <a:t>The first slide should summarize/visualize the roadmap of the entire presentations</a:t>
            </a:r>
            <a:endParaRPr i="1" sz="1000">
              <a:solidFill>
                <a:srgbClr val="000000"/>
              </a:solidFill>
              <a:latin typeface="Arial"/>
              <a:ea typeface="Arial"/>
              <a:cs typeface="Arial"/>
              <a:sym typeface="Arial"/>
            </a:endParaRPr>
          </a:p>
          <a:p>
            <a:pPr indent="457200" lvl="0" marL="0" rtl="0" algn="l">
              <a:spcBef>
                <a:spcPts val="1200"/>
              </a:spcBef>
              <a:spcAft>
                <a:spcPts val="0"/>
              </a:spcAft>
              <a:buNone/>
            </a:pPr>
            <a:r>
              <a:rPr i="1" lang="en" sz="1000">
                <a:solidFill>
                  <a:srgbClr val="000000"/>
                </a:solidFill>
                <a:latin typeface="Arial"/>
                <a:ea typeface="Arial"/>
                <a:cs typeface="Arial"/>
                <a:sym typeface="Arial"/>
              </a:rPr>
              <a:t>Each slide should contain no more than 5 bullet points in big fonts</a:t>
            </a:r>
            <a:endParaRPr i="1" sz="1000">
              <a:solidFill>
                <a:srgbClr val="000000"/>
              </a:solidFill>
              <a:latin typeface="Arial"/>
              <a:ea typeface="Arial"/>
              <a:cs typeface="Arial"/>
              <a:sym typeface="Arial"/>
            </a:endParaRPr>
          </a:p>
          <a:p>
            <a:pPr indent="457200" lvl="0" marL="0" rtl="0" algn="l">
              <a:spcBef>
                <a:spcPts val="1200"/>
              </a:spcBef>
              <a:spcAft>
                <a:spcPts val="0"/>
              </a:spcAft>
              <a:buNone/>
            </a:pPr>
            <a:r>
              <a:rPr i="1" lang="en" sz="1000">
                <a:solidFill>
                  <a:srgbClr val="000000"/>
                </a:solidFill>
                <a:latin typeface="Arial"/>
                <a:ea typeface="Arial"/>
                <a:cs typeface="Arial"/>
                <a:sym typeface="Arial"/>
              </a:rPr>
              <a:t>Each slide should have a picture, chart, or image that captures the essence of the idea</a:t>
            </a:r>
            <a:endParaRPr i="1" sz="1000">
              <a:solidFill>
                <a:srgbClr val="000000"/>
              </a:solidFill>
              <a:latin typeface="Arial"/>
              <a:ea typeface="Arial"/>
              <a:cs typeface="Arial"/>
              <a:sym typeface="Arial"/>
            </a:endParaRPr>
          </a:p>
          <a:p>
            <a:pPr indent="457200" lvl="0" marL="0" rtl="0" algn="l">
              <a:spcBef>
                <a:spcPts val="1200"/>
              </a:spcBef>
              <a:spcAft>
                <a:spcPts val="0"/>
              </a:spcAft>
              <a:buNone/>
            </a:pPr>
            <a:r>
              <a:rPr i="1" lang="en" sz="1000">
                <a:solidFill>
                  <a:srgbClr val="000000"/>
                </a:solidFill>
                <a:latin typeface="Arial"/>
                <a:ea typeface="Arial"/>
                <a:cs typeface="Arial"/>
                <a:sym typeface="Arial"/>
              </a:rPr>
              <a:t>Include your scripts in the note area, plus any other notes about this slide</a:t>
            </a:r>
            <a:endParaRPr i="1" sz="1000">
              <a:solidFill>
                <a:srgbClr val="000000"/>
              </a:solidFill>
              <a:latin typeface="Arial"/>
              <a:ea typeface="Arial"/>
              <a:cs typeface="Arial"/>
              <a:sym typeface="Arial"/>
            </a:endParaRPr>
          </a:p>
          <a:p>
            <a:pPr indent="457200" lvl="0" marL="0" rtl="0" algn="l">
              <a:spcBef>
                <a:spcPts val="1200"/>
              </a:spcBef>
              <a:spcAft>
                <a:spcPts val="1200"/>
              </a:spcAft>
              <a:buNone/>
            </a:pPr>
            <a:r>
              <a:rPr i="1" lang="en" sz="1000">
                <a:solidFill>
                  <a:srgbClr val="000000"/>
                </a:solidFill>
                <a:latin typeface="Arial"/>
                <a:ea typeface="Arial"/>
                <a:cs typeface="Arial"/>
                <a:sym typeface="Arial"/>
              </a:rPr>
              <a:t>The last slide should present a summary about what you have learned the most from this project</a:t>
            </a:r>
            <a:endParaRPr/>
          </a:p>
        </p:txBody>
      </p:sp>
      <p:sp>
        <p:nvSpPr>
          <p:cNvPr id="241" name="Google Shape;241;p31"/>
          <p:cNvSpPr txBox="1"/>
          <p:nvPr>
            <p:ph idx="2" type="body"/>
          </p:nvPr>
        </p:nvSpPr>
        <p:spPr>
          <a:xfrm>
            <a:off x="4211000" y="1324725"/>
            <a:ext cx="4751400" cy="3678300"/>
          </a:xfrm>
          <a:prstGeom prst="rect">
            <a:avLst/>
          </a:prstGeom>
          <a:ln cap="flat" cmpd="sng" w="9525">
            <a:solidFill>
              <a:srgbClr val="FFFF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 sz="1000"/>
              <a:t>Introduction - summarize/visualize the roadmap of the entire presentations</a:t>
            </a:r>
            <a:endParaRPr sz="1000"/>
          </a:p>
          <a:p>
            <a:pPr indent="0" lvl="0" marL="0" rtl="0" algn="l">
              <a:lnSpc>
                <a:spcPct val="140000"/>
              </a:lnSpc>
              <a:spcBef>
                <a:spcPts val="0"/>
              </a:spcBef>
              <a:spcAft>
                <a:spcPts val="0"/>
              </a:spcAft>
              <a:buNone/>
            </a:pPr>
            <a:r>
              <a:rPr lang="en" sz="1000"/>
              <a:t>Week 1 </a:t>
            </a:r>
            <a:r>
              <a:rPr lang="en" sz="1000">
                <a:highlight>
                  <a:srgbClr val="FFFF00"/>
                </a:highlight>
              </a:rPr>
              <a:t>Stephanie</a:t>
            </a:r>
            <a:endParaRPr sz="1000">
              <a:highlight>
                <a:srgbClr val="FFFF00"/>
              </a:highlight>
            </a:endParaRPr>
          </a:p>
          <a:p>
            <a:pPr indent="0" lvl="0" marL="0" rtl="0" algn="l">
              <a:lnSpc>
                <a:spcPct val="140000"/>
              </a:lnSpc>
              <a:spcBef>
                <a:spcPts val="0"/>
              </a:spcBef>
              <a:spcAft>
                <a:spcPts val="0"/>
              </a:spcAft>
              <a:buNone/>
            </a:pPr>
            <a:r>
              <a:rPr lang="en" sz="1000"/>
              <a:t>Week 2 </a:t>
            </a:r>
            <a:r>
              <a:rPr lang="en" sz="1000">
                <a:highlight>
                  <a:srgbClr val="FFFF00"/>
                </a:highlight>
              </a:rPr>
              <a:t>Stephanie</a:t>
            </a:r>
            <a:endParaRPr sz="1000"/>
          </a:p>
          <a:p>
            <a:pPr indent="0" lvl="0" marL="0" rtl="0" algn="l">
              <a:lnSpc>
                <a:spcPct val="140000"/>
              </a:lnSpc>
              <a:spcBef>
                <a:spcPts val="0"/>
              </a:spcBef>
              <a:spcAft>
                <a:spcPts val="0"/>
              </a:spcAft>
              <a:buNone/>
            </a:pPr>
            <a:r>
              <a:rPr lang="en" sz="1000"/>
              <a:t>Week 3 </a:t>
            </a:r>
            <a:r>
              <a:rPr b="1" lang="en" sz="1000">
                <a:highlight>
                  <a:srgbClr val="FFFF00"/>
                </a:highlight>
              </a:rPr>
              <a:t>Archer</a:t>
            </a:r>
            <a:endParaRPr b="1" sz="1000">
              <a:highlight>
                <a:srgbClr val="FFFF00"/>
              </a:highlight>
            </a:endParaRPr>
          </a:p>
          <a:p>
            <a:pPr indent="0" lvl="0" marL="0" rtl="0" algn="l">
              <a:lnSpc>
                <a:spcPct val="140000"/>
              </a:lnSpc>
              <a:spcBef>
                <a:spcPts val="0"/>
              </a:spcBef>
              <a:spcAft>
                <a:spcPts val="0"/>
              </a:spcAft>
              <a:buNone/>
            </a:pPr>
            <a:r>
              <a:rPr lang="en" sz="1000"/>
              <a:t>Week 4 </a:t>
            </a:r>
            <a:r>
              <a:rPr b="1" lang="en" sz="1000">
                <a:highlight>
                  <a:srgbClr val="FFFF00"/>
                </a:highlight>
              </a:rPr>
              <a:t>Archer</a:t>
            </a:r>
            <a:endParaRPr b="1" sz="1000">
              <a:highlight>
                <a:srgbClr val="FFFF00"/>
              </a:highlight>
            </a:endParaRPr>
          </a:p>
          <a:p>
            <a:pPr indent="0" lvl="0" marL="0" rtl="0" algn="l">
              <a:lnSpc>
                <a:spcPct val="140000"/>
              </a:lnSpc>
              <a:spcBef>
                <a:spcPts val="0"/>
              </a:spcBef>
              <a:spcAft>
                <a:spcPts val="0"/>
              </a:spcAft>
              <a:buNone/>
            </a:pPr>
            <a:r>
              <a:rPr lang="en" sz="1000"/>
              <a:t>Week 5 </a:t>
            </a:r>
            <a:r>
              <a:rPr lang="en" sz="1000">
                <a:highlight>
                  <a:srgbClr val="FFFF00"/>
                </a:highlight>
              </a:rPr>
              <a:t>Matt W</a:t>
            </a:r>
            <a:endParaRPr sz="1000">
              <a:highlight>
                <a:srgbClr val="FFFF00"/>
              </a:highlight>
            </a:endParaRPr>
          </a:p>
          <a:p>
            <a:pPr indent="0" lvl="0" marL="0" rtl="0" algn="l">
              <a:lnSpc>
                <a:spcPct val="140000"/>
              </a:lnSpc>
              <a:spcBef>
                <a:spcPts val="0"/>
              </a:spcBef>
              <a:spcAft>
                <a:spcPts val="0"/>
              </a:spcAft>
              <a:buNone/>
            </a:pPr>
            <a:r>
              <a:rPr lang="en" sz="1000"/>
              <a:t>Week 6 </a:t>
            </a:r>
            <a:r>
              <a:rPr lang="en" sz="1000">
                <a:highlight>
                  <a:srgbClr val="FFFF00"/>
                </a:highlight>
              </a:rPr>
              <a:t>Matt W</a:t>
            </a:r>
            <a:endParaRPr sz="1000">
              <a:highlight>
                <a:srgbClr val="FFFF00"/>
              </a:highlight>
            </a:endParaRPr>
          </a:p>
          <a:p>
            <a:pPr indent="0" lvl="0" marL="0" rtl="0" algn="l">
              <a:lnSpc>
                <a:spcPct val="140000"/>
              </a:lnSpc>
              <a:spcBef>
                <a:spcPts val="0"/>
              </a:spcBef>
              <a:spcAft>
                <a:spcPts val="0"/>
              </a:spcAft>
              <a:buNone/>
            </a:pPr>
            <a:r>
              <a:rPr lang="en" sz="1000"/>
              <a:t>Week 7 </a:t>
            </a:r>
            <a:r>
              <a:rPr lang="en" sz="1000">
                <a:highlight>
                  <a:srgbClr val="FFFF00"/>
                </a:highlight>
              </a:rPr>
              <a:t>Matthew R</a:t>
            </a:r>
            <a:endParaRPr sz="1000">
              <a:highlight>
                <a:srgbClr val="FFFF00"/>
              </a:highlight>
            </a:endParaRPr>
          </a:p>
          <a:p>
            <a:pPr indent="0" lvl="0" marL="0" rtl="0" algn="l">
              <a:lnSpc>
                <a:spcPct val="140000"/>
              </a:lnSpc>
              <a:spcBef>
                <a:spcPts val="0"/>
              </a:spcBef>
              <a:spcAft>
                <a:spcPts val="0"/>
              </a:spcAft>
              <a:buNone/>
            </a:pPr>
            <a:r>
              <a:rPr lang="en" sz="1000"/>
              <a:t>Week 8 </a:t>
            </a:r>
            <a:r>
              <a:rPr lang="en" sz="1000">
                <a:highlight>
                  <a:srgbClr val="FFFF00"/>
                </a:highlight>
              </a:rPr>
              <a:t>Matthew R</a:t>
            </a:r>
            <a:endParaRPr sz="1000">
              <a:highlight>
                <a:srgbClr val="FFFF00"/>
              </a:highlight>
            </a:endParaRPr>
          </a:p>
          <a:p>
            <a:pPr indent="0" lvl="0" marL="0" rtl="0" algn="l">
              <a:lnSpc>
                <a:spcPct val="140000"/>
              </a:lnSpc>
              <a:spcBef>
                <a:spcPts val="0"/>
              </a:spcBef>
              <a:spcAft>
                <a:spcPts val="0"/>
              </a:spcAft>
              <a:buNone/>
            </a:pPr>
            <a:r>
              <a:rPr lang="en" sz="1000"/>
              <a:t>Week 9 </a:t>
            </a:r>
            <a:r>
              <a:rPr lang="en" sz="1000">
                <a:highlight>
                  <a:srgbClr val="FFFF00"/>
                </a:highlight>
              </a:rPr>
              <a:t>Michael </a:t>
            </a:r>
            <a:endParaRPr sz="1000">
              <a:highlight>
                <a:srgbClr val="FFFF00"/>
              </a:highlight>
            </a:endParaRPr>
          </a:p>
          <a:p>
            <a:pPr indent="0" lvl="0" marL="0" rtl="0" algn="l">
              <a:lnSpc>
                <a:spcPct val="140000"/>
              </a:lnSpc>
              <a:spcBef>
                <a:spcPts val="0"/>
              </a:spcBef>
              <a:spcAft>
                <a:spcPts val="0"/>
              </a:spcAft>
              <a:buNone/>
            </a:pPr>
            <a:r>
              <a:rPr lang="en" sz="1000"/>
              <a:t>Week 10 </a:t>
            </a:r>
            <a:r>
              <a:rPr lang="en" sz="1000">
                <a:highlight>
                  <a:srgbClr val="FFFF00"/>
                </a:highlight>
              </a:rPr>
              <a:t>Michael </a:t>
            </a:r>
            <a:endParaRPr sz="1000">
              <a:highlight>
                <a:srgbClr val="FFFF00"/>
              </a:highlight>
            </a:endParaRPr>
          </a:p>
          <a:p>
            <a:pPr indent="0" lvl="0" marL="0" rtl="0" algn="l">
              <a:lnSpc>
                <a:spcPct val="140000"/>
              </a:lnSpc>
              <a:spcBef>
                <a:spcPts val="0"/>
              </a:spcBef>
              <a:spcAft>
                <a:spcPts val="0"/>
              </a:spcAft>
              <a:buNone/>
            </a:pPr>
            <a:r>
              <a:rPr lang="en" sz="1000"/>
              <a:t>Week 11 </a:t>
            </a:r>
            <a:r>
              <a:rPr lang="en" sz="1000">
                <a:highlight>
                  <a:srgbClr val="FFFF00"/>
                </a:highlight>
              </a:rPr>
              <a:t>Clio</a:t>
            </a:r>
            <a:endParaRPr sz="1000">
              <a:highlight>
                <a:srgbClr val="FFFF00"/>
              </a:highlight>
            </a:endParaRPr>
          </a:p>
          <a:p>
            <a:pPr indent="0" lvl="0" marL="0" rtl="0" algn="l">
              <a:lnSpc>
                <a:spcPct val="140000"/>
              </a:lnSpc>
              <a:spcBef>
                <a:spcPts val="0"/>
              </a:spcBef>
              <a:spcAft>
                <a:spcPts val="0"/>
              </a:spcAft>
              <a:buNone/>
            </a:pPr>
            <a:r>
              <a:rPr lang="en" sz="1000"/>
              <a:t>Week 12 </a:t>
            </a:r>
            <a:r>
              <a:rPr lang="en" sz="1000">
                <a:highlight>
                  <a:srgbClr val="FFFF00"/>
                </a:highlight>
              </a:rPr>
              <a:t>Clio</a:t>
            </a:r>
            <a:endParaRPr sz="1000">
              <a:highlight>
                <a:srgbClr val="FFFF00"/>
              </a:highlight>
            </a:endParaRPr>
          </a:p>
          <a:p>
            <a:pPr indent="0" lvl="0" marL="0" rtl="0" algn="l">
              <a:lnSpc>
                <a:spcPct val="140000"/>
              </a:lnSpc>
              <a:spcBef>
                <a:spcPts val="0"/>
              </a:spcBef>
              <a:spcAft>
                <a:spcPts val="0"/>
              </a:spcAft>
              <a:buNone/>
            </a:pPr>
            <a:r>
              <a:rPr lang="en" sz="1000"/>
              <a:t>Week 13 </a:t>
            </a:r>
            <a:r>
              <a:rPr lang="en" sz="1000">
                <a:highlight>
                  <a:srgbClr val="FFFF00"/>
                </a:highlight>
              </a:rPr>
              <a:t>Ryan</a:t>
            </a:r>
            <a:endParaRPr sz="1000">
              <a:highlight>
                <a:srgbClr val="FFFF00"/>
              </a:highlight>
            </a:endParaRPr>
          </a:p>
          <a:p>
            <a:pPr indent="0" lvl="0" marL="0" rtl="0" algn="l">
              <a:lnSpc>
                <a:spcPct val="140000"/>
              </a:lnSpc>
              <a:spcBef>
                <a:spcPts val="0"/>
              </a:spcBef>
              <a:spcAft>
                <a:spcPts val="0"/>
              </a:spcAft>
              <a:buNone/>
            </a:pPr>
            <a:r>
              <a:rPr lang="en" sz="1000"/>
              <a:t>last slide should present a summary </a:t>
            </a:r>
            <a:r>
              <a:rPr lang="en" sz="1000">
                <a:highlight>
                  <a:srgbClr val="FFFF00"/>
                </a:highlight>
              </a:rPr>
              <a:t>Ryan</a:t>
            </a:r>
            <a:endParaRPr sz="1000">
              <a:highlight>
                <a:srgbClr val="FFFF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4" name="Google Shape;74;p14"/>
          <p:cNvSpPr txBox="1"/>
          <p:nvPr>
            <p:ph idx="2" type="body"/>
          </p:nvPr>
        </p:nvSpPr>
        <p:spPr>
          <a:xfrm>
            <a:off x="4832425" y="1904725"/>
            <a:ext cx="3999900" cy="212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Both Anheuser-Busch and Molson Coors are within the Wholesale-Beer, Wine &amp; Distilled Alcoholic Beverages industry</a:t>
            </a:r>
            <a:endParaRPr/>
          </a:p>
          <a:p>
            <a:pPr indent="-311150" lvl="0" marL="457200" rtl="0" algn="l">
              <a:spcBef>
                <a:spcPts val="0"/>
              </a:spcBef>
              <a:spcAft>
                <a:spcPts val="0"/>
              </a:spcAft>
              <a:buSzPts val="1300"/>
              <a:buChar char="●"/>
            </a:pPr>
            <a:r>
              <a:rPr lang="en"/>
              <a:t>They have </a:t>
            </a:r>
            <a:r>
              <a:rPr lang="en"/>
              <a:t>similarities</a:t>
            </a:r>
            <a:r>
              <a:rPr lang="en"/>
              <a:t> and differences when it comes to their </a:t>
            </a:r>
            <a:r>
              <a:rPr lang="en"/>
              <a:t>strategic</a:t>
            </a:r>
            <a:r>
              <a:rPr lang="en"/>
              <a:t> business decisions affecting both their internal and external analysis</a:t>
            </a:r>
            <a:endParaRPr/>
          </a:p>
        </p:txBody>
      </p:sp>
      <p:pic>
        <p:nvPicPr>
          <p:cNvPr id="75" name="Google Shape;75;p14"/>
          <p:cNvPicPr preferRelativeResize="0"/>
          <p:nvPr/>
        </p:nvPicPr>
        <p:blipFill rotWithShape="1">
          <a:blip r:embed="rId3">
            <a:alphaModFix/>
          </a:blip>
          <a:srcRect b="0" l="0" r="0" t="0"/>
          <a:stretch/>
        </p:blipFill>
        <p:spPr>
          <a:xfrm>
            <a:off x="362000" y="1941275"/>
            <a:ext cx="4094826" cy="2306750"/>
          </a:xfrm>
          <a:prstGeom prst="rect">
            <a:avLst/>
          </a:prstGeom>
          <a:noFill/>
          <a:ln>
            <a:noFill/>
          </a:ln>
        </p:spPr>
      </p:pic>
      <p:pic>
        <p:nvPicPr>
          <p:cNvPr id="76" name="Google Shape;76;p14" title="2.mp3">
            <a:hlinkClick r:id="rId4"/>
          </p:cNvPr>
          <p:cNvPicPr preferRelativeResize="0"/>
          <p:nvPr/>
        </p:nvPicPr>
        <p:blipFill>
          <a:blip r:embed="rId5">
            <a:alphaModFix/>
          </a:blip>
          <a:stretch>
            <a:fillRect/>
          </a:stretch>
        </p:blipFill>
        <p:spPr>
          <a:xfrm>
            <a:off x="63575" y="4751250"/>
            <a:ext cx="335800" cy="33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Strategic Competitors</a:t>
            </a:r>
            <a:endParaRPr/>
          </a:p>
        </p:txBody>
      </p:sp>
      <p:sp>
        <p:nvSpPr>
          <p:cNvPr id="82" name="Google Shape;82;p1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a:t>
            </a:r>
            <a:r>
              <a:rPr lang="en"/>
              <a:t>op US Beer Market Share which makes them direct competitors</a:t>
            </a:r>
            <a:endParaRPr/>
          </a:p>
          <a:p>
            <a:pPr indent="-311150" lvl="0" marL="457200" rtl="0" algn="l">
              <a:spcBef>
                <a:spcPts val="0"/>
              </a:spcBef>
              <a:spcAft>
                <a:spcPts val="0"/>
              </a:spcAft>
              <a:buSzPts val="1300"/>
              <a:buChar char="●"/>
            </a:pPr>
            <a:r>
              <a:rPr lang="en"/>
              <a:t>Top Revenue in US Beer Market</a:t>
            </a:r>
            <a:endParaRPr/>
          </a:p>
          <a:p>
            <a:pPr indent="-311150" lvl="0" marL="457200" rtl="0" algn="l">
              <a:spcBef>
                <a:spcPts val="0"/>
              </a:spcBef>
              <a:spcAft>
                <a:spcPts val="0"/>
              </a:spcAft>
              <a:buSzPts val="1300"/>
              <a:buChar char="●"/>
            </a:pPr>
            <a:r>
              <a:rPr lang="en"/>
              <a:t>They share the same target customers and business platform</a:t>
            </a:r>
            <a:endParaRPr/>
          </a:p>
          <a:p>
            <a:pPr indent="0" lvl="0" marL="457200" rtl="0" algn="l">
              <a:spcBef>
                <a:spcPts val="1200"/>
              </a:spcBef>
              <a:spcAft>
                <a:spcPts val="1200"/>
              </a:spcAft>
              <a:buNone/>
            </a:pPr>
            <a:r>
              <a:t/>
            </a:r>
            <a:endParaRPr/>
          </a:p>
        </p:txBody>
      </p:sp>
      <p:pic>
        <p:nvPicPr>
          <p:cNvPr id="83" name="Google Shape;83;p15"/>
          <p:cNvPicPr preferRelativeResize="0"/>
          <p:nvPr/>
        </p:nvPicPr>
        <p:blipFill>
          <a:blip r:embed="rId3">
            <a:alphaModFix/>
          </a:blip>
          <a:stretch>
            <a:fillRect/>
          </a:stretch>
        </p:blipFill>
        <p:spPr>
          <a:xfrm>
            <a:off x="311725" y="1379871"/>
            <a:ext cx="3483675" cy="870900"/>
          </a:xfrm>
          <a:prstGeom prst="rect">
            <a:avLst/>
          </a:prstGeom>
          <a:noFill/>
          <a:ln>
            <a:noFill/>
          </a:ln>
        </p:spPr>
      </p:pic>
      <p:pic>
        <p:nvPicPr>
          <p:cNvPr descr="Mapping Out Molson Coors&amp;#39; M&amp;amp;A Scenario (NYSE:TAP) | Seeking Alpha" id="84" name="Google Shape;84;p15"/>
          <p:cNvPicPr preferRelativeResize="0"/>
          <p:nvPr/>
        </p:nvPicPr>
        <p:blipFill rotWithShape="1">
          <a:blip r:embed="rId4">
            <a:alphaModFix/>
          </a:blip>
          <a:srcRect b="0" l="0" r="0" t="0"/>
          <a:stretch/>
        </p:blipFill>
        <p:spPr>
          <a:xfrm>
            <a:off x="464950" y="2506025"/>
            <a:ext cx="3415810" cy="2075875"/>
          </a:xfrm>
          <a:prstGeom prst="rect">
            <a:avLst/>
          </a:prstGeom>
          <a:noFill/>
          <a:ln>
            <a:noFill/>
          </a:ln>
        </p:spPr>
      </p:pic>
      <p:pic>
        <p:nvPicPr>
          <p:cNvPr id="85" name="Google Shape;85;p15"/>
          <p:cNvPicPr preferRelativeResize="0"/>
          <p:nvPr/>
        </p:nvPicPr>
        <p:blipFill>
          <a:blip r:embed="rId5">
            <a:alphaModFix/>
          </a:blip>
          <a:stretch>
            <a:fillRect/>
          </a:stretch>
        </p:blipFill>
        <p:spPr>
          <a:xfrm>
            <a:off x="5024275" y="2862825"/>
            <a:ext cx="3453350" cy="1362275"/>
          </a:xfrm>
          <a:prstGeom prst="rect">
            <a:avLst/>
          </a:prstGeom>
          <a:noFill/>
          <a:ln>
            <a:noFill/>
          </a:ln>
        </p:spPr>
      </p:pic>
      <p:pic>
        <p:nvPicPr>
          <p:cNvPr id="86" name="Google Shape;86;p15" title="3.mp3">
            <a:hlinkClick r:id="rId6"/>
          </p:cNvPr>
          <p:cNvPicPr preferRelativeResize="0"/>
          <p:nvPr/>
        </p:nvPicPr>
        <p:blipFill>
          <a:blip r:embed="rId7">
            <a:alphaModFix/>
          </a:blip>
          <a:stretch>
            <a:fillRect/>
          </a:stretch>
        </p:blipFill>
        <p:spPr>
          <a:xfrm>
            <a:off x="152400" y="4734300"/>
            <a:ext cx="256800" cy="25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External Environment Analysis</a:t>
            </a:r>
            <a:endParaRPr/>
          </a:p>
        </p:txBody>
      </p:sp>
      <p:sp>
        <p:nvSpPr>
          <p:cNvPr id="92" name="Google Shape;92;p16"/>
          <p:cNvSpPr txBox="1"/>
          <p:nvPr>
            <p:ph idx="2" type="body"/>
          </p:nvPr>
        </p:nvSpPr>
        <p:spPr>
          <a:xfrm>
            <a:off x="4782925" y="1406425"/>
            <a:ext cx="3787200" cy="338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Target demographics are similar with the 2 companies with their top brands focusing on 21-24 year olds</a:t>
            </a:r>
            <a:endParaRPr/>
          </a:p>
          <a:p>
            <a:pPr indent="-311150" lvl="0" marL="457200" rtl="0" algn="l">
              <a:spcBef>
                <a:spcPts val="0"/>
              </a:spcBef>
              <a:spcAft>
                <a:spcPts val="0"/>
              </a:spcAft>
              <a:buSzPts val="1300"/>
              <a:buChar char="●"/>
            </a:pPr>
            <a:r>
              <a:rPr lang="en"/>
              <a:t>Economic Profiles for the companies show Molson is more focused on environment </a:t>
            </a:r>
            <a:r>
              <a:rPr lang="en"/>
              <a:t>while</a:t>
            </a:r>
            <a:r>
              <a:rPr lang="en"/>
              <a:t> AVB more focused on labor markets</a:t>
            </a:r>
            <a:endParaRPr/>
          </a:p>
          <a:p>
            <a:pPr indent="-311150" lvl="0" marL="457200" rtl="0" algn="l">
              <a:spcBef>
                <a:spcPts val="0"/>
              </a:spcBef>
              <a:spcAft>
                <a:spcPts val="0"/>
              </a:spcAft>
              <a:buSzPts val="1300"/>
              <a:buChar char="●"/>
            </a:pPr>
            <a:r>
              <a:rPr lang="en"/>
              <a:t>Political/Legal Environments </a:t>
            </a:r>
            <a:r>
              <a:rPr lang="en"/>
              <a:t>affect</a:t>
            </a:r>
            <a:r>
              <a:rPr lang="en"/>
              <a:t> both companies equally such as age </a:t>
            </a:r>
            <a:r>
              <a:rPr lang="en"/>
              <a:t>requirements</a:t>
            </a:r>
            <a:r>
              <a:rPr lang="en"/>
              <a:t> of </a:t>
            </a:r>
            <a:r>
              <a:rPr lang="en"/>
              <a:t>consumption</a:t>
            </a:r>
            <a:r>
              <a:rPr lang="en"/>
              <a:t> and regulations of days and time when alcohol can be sold</a:t>
            </a:r>
            <a:endParaRPr/>
          </a:p>
        </p:txBody>
      </p:sp>
      <p:pic>
        <p:nvPicPr>
          <p:cNvPr id="93" name="Google Shape;93;p16"/>
          <p:cNvPicPr preferRelativeResize="0"/>
          <p:nvPr/>
        </p:nvPicPr>
        <p:blipFill rotWithShape="1">
          <a:blip r:embed="rId3">
            <a:alphaModFix/>
          </a:blip>
          <a:srcRect b="2543" l="2492" r="5865" t="8819"/>
          <a:stretch/>
        </p:blipFill>
        <p:spPr>
          <a:xfrm>
            <a:off x="133200" y="2020400"/>
            <a:ext cx="4699475" cy="2346025"/>
          </a:xfrm>
          <a:prstGeom prst="rect">
            <a:avLst/>
          </a:prstGeom>
          <a:noFill/>
          <a:ln>
            <a:noFill/>
          </a:ln>
        </p:spPr>
      </p:pic>
      <p:pic>
        <p:nvPicPr>
          <p:cNvPr id="94" name="Google Shape;94;p16" title="4.mp3">
            <a:hlinkClick r:id="rId4"/>
          </p:cNvPr>
          <p:cNvPicPr preferRelativeResize="0"/>
          <p:nvPr/>
        </p:nvPicPr>
        <p:blipFill>
          <a:blip r:embed="rId5">
            <a:alphaModFix/>
          </a:blip>
          <a:stretch>
            <a:fillRect/>
          </a:stretch>
        </p:blipFill>
        <p:spPr>
          <a:xfrm>
            <a:off x="96200" y="4729050"/>
            <a:ext cx="355925" cy="35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Competitive Advantage Analysis</a:t>
            </a:r>
            <a:endParaRPr/>
          </a:p>
        </p:txBody>
      </p:sp>
      <p:sp>
        <p:nvSpPr>
          <p:cNvPr id="100" name="Google Shape;100;p17"/>
          <p:cNvSpPr txBox="1"/>
          <p:nvPr>
            <p:ph idx="2" type="body"/>
          </p:nvPr>
        </p:nvSpPr>
        <p:spPr>
          <a:xfrm>
            <a:off x="4832400" y="1505700"/>
            <a:ext cx="3999900" cy="3637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Anheuser - Busch out does Molson Coors in every single financial category that matters, when it comes to physical categories like </a:t>
            </a:r>
            <a:r>
              <a:rPr lang="en"/>
              <a:t>independent</a:t>
            </a:r>
            <a:r>
              <a:rPr lang="en"/>
              <a:t> distributors, Molson Coors wins</a:t>
            </a:r>
            <a:endParaRPr/>
          </a:p>
          <a:p>
            <a:pPr indent="-311150" lvl="0" marL="457200" rtl="0" algn="l">
              <a:spcBef>
                <a:spcPts val="0"/>
              </a:spcBef>
              <a:spcAft>
                <a:spcPts val="0"/>
              </a:spcAft>
              <a:buSzPts val="1300"/>
              <a:buChar char="●"/>
            </a:pPr>
            <a:r>
              <a:rPr lang="en"/>
              <a:t>Anheuser</a:t>
            </a:r>
            <a:r>
              <a:rPr lang="en"/>
              <a:t> - Busch leads in reputation as well, of the top 10 most sold beers in the US, Anheuser - Busch has 6 to Molson Coors 2</a:t>
            </a:r>
            <a:endParaRPr/>
          </a:p>
          <a:p>
            <a:pPr indent="-311150" lvl="0" marL="457200" rtl="0" algn="l">
              <a:spcBef>
                <a:spcPts val="0"/>
              </a:spcBef>
              <a:spcAft>
                <a:spcPts val="0"/>
              </a:spcAft>
              <a:buSzPts val="1300"/>
              <a:buChar char="●"/>
            </a:pPr>
            <a:r>
              <a:rPr lang="en"/>
              <a:t>Molson Coors is all about </a:t>
            </a:r>
            <a:r>
              <a:rPr lang="en"/>
              <a:t>efficiency</a:t>
            </a:r>
            <a:r>
              <a:rPr lang="en"/>
              <a:t> and sustainability where </a:t>
            </a:r>
            <a:r>
              <a:rPr lang="en"/>
              <a:t>is</a:t>
            </a:r>
            <a:r>
              <a:rPr lang="en"/>
              <a:t> </a:t>
            </a:r>
            <a:r>
              <a:rPr lang="en"/>
              <a:t>Anheuser</a:t>
            </a:r>
            <a:r>
              <a:rPr lang="en"/>
              <a:t> is about marketing and broadening their product line</a:t>
            </a:r>
            <a:endParaRPr/>
          </a:p>
          <a:p>
            <a:pPr indent="-311150" lvl="0" marL="457200" rtl="0" algn="l">
              <a:spcBef>
                <a:spcPts val="0"/>
              </a:spcBef>
              <a:spcAft>
                <a:spcPts val="0"/>
              </a:spcAft>
              <a:buSzPts val="1300"/>
              <a:buChar char="●"/>
            </a:pPr>
            <a:r>
              <a:rPr lang="en"/>
              <a:t>Both companies excel in sponsoring and getting their names out there with Bud light(</a:t>
            </a:r>
            <a:r>
              <a:rPr lang="en"/>
              <a:t>Anheuser</a:t>
            </a:r>
            <a:r>
              <a:rPr lang="en"/>
              <a:t> Busch) and Coors Light(Molson Coors) </a:t>
            </a:r>
            <a:r>
              <a:rPr lang="en"/>
              <a:t>being</a:t>
            </a:r>
            <a:r>
              <a:rPr lang="en"/>
              <a:t> the beers of the NFL and NHL respectively</a:t>
            </a:r>
            <a:endParaRPr/>
          </a:p>
        </p:txBody>
      </p:sp>
      <p:pic>
        <p:nvPicPr>
          <p:cNvPr id="101" name="Google Shape;101;p17"/>
          <p:cNvPicPr preferRelativeResize="0"/>
          <p:nvPr/>
        </p:nvPicPr>
        <p:blipFill>
          <a:blip r:embed="rId3">
            <a:alphaModFix/>
          </a:blip>
          <a:stretch>
            <a:fillRect/>
          </a:stretch>
        </p:blipFill>
        <p:spPr>
          <a:xfrm>
            <a:off x="49875" y="1828075"/>
            <a:ext cx="4782524" cy="2869525"/>
          </a:xfrm>
          <a:prstGeom prst="rect">
            <a:avLst/>
          </a:prstGeom>
          <a:noFill/>
          <a:ln>
            <a:noFill/>
          </a:ln>
        </p:spPr>
      </p:pic>
      <p:pic>
        <p:nvPicPr>
          <p:cNvPr id="102" name="Google Shape;102;p17" title="Slide 1.mp3">
            <a:hlinkClick r:id="rId4"/>
          </p:cNvPr>
          <p:cNvPicPr preferRelativeResize="0"/>
          <p:nvPr/>
        </p:nvPicPr>
        <p:blipFill>
          <a:blip r:embed="rId5">
            <a:alphaModFix/>
          </a:blip>
          <a:stretch>
            <a:fillRect/>
          </a:stretch>
        </p:blipFill>
        <p:spPr>
          <a:xfrm>
            <a:off x="152400" y="152400"/>
            <a:ext cx="196125" cy="19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Strategy Analysis</a:t>
            </a:r>
            <a:endParaRPr/>
          </a:p>
        </p:txBody>
      </p:sp>
      <p:sp>
        <p:nvSpPr>
          <p:cNvPr id="108" name="Google Shape;108;p18"/>
          <p:cNvSpPr txBox="1"/>
          <p:nvPr>
            <p:ph idx="2" type="body"/>
          </p:nvPr>
        </p:nvSpPr>
        <p:spPr>
          <a:xfrm>
            <a:off x="4832400" y="1505700"/>
            <a:ext cx="3999900" cy="36378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Molson Coors and </a:t>
            </a:r>
            <a:r>
              <a:rPr lang="en"/>
              <a:t>Anheuser</a:t>
            </a:r>
            <a:r>
              <a:rPr lang="en"/>
              <a:t> Busch are the top 2 direct competitors in the beer industry, Anheuser Busch at the moment is much bigger in sales</a:t>
            </a:r>
            <a:endParaRPr/>
          </a:p>
          <a:p>
            <a:pPr indent="-311150" lvl="0" marL="457200" rtl="0" algn="l">
              <a:spcBef>
                <a:spcPts val="0"/>
              </a:spcBef>
              <a:spcAft>
                <a:spcPts val="0"/>
              </a:spcAft>
              <a:buSzPts val="1300"/>
              <a:buChar char="●"/>
            </a:pPr>
            <a:r>
              <a:rPr lang="en"/>
              <a:t>Their selling points are essentially the same even when it comes to the seltzer lines of each company</a:t>
            </a:r>
            <a:endParaRPr/>
          </a:p>
          <a:p>
            <a:pPr indent="-311150" lvl="0" marL="457200" rtl="0" algn="l">
              <a:spcBef>
                <a:spcPts val="0"/>
              </a:spcBef>
              <a:spcAft>
                <a:spcPts val="0"/>
              </a:spcAft>
              <a:buSzPts val="1300"/>
              <a:buChar char="●"/>
            </a:pPr>
            <a:r>
              <a:rPr lang="en"/>
              <a:t>Molson Coors has always kept their prices low to satisfy their customers, Anheuser Busch since 2016 has steadily been dropping cost price to satisfy their customers as well</a:t>
            </a:r>
            <a:endParaRPr/>
          </a:p>
          <a:p>
            <a:pPr indent="-311150" lvl="0" marL="457200" rtl="0" algn="l">
              <a:spcBef>
                <a:spcPts val="0"/>
              </a:spcBef>
              <a:spcAft>
                <a:spcPts val="0"/>
              </a:spcAft>
              <a:buSzPts val="1300"/>
              <a:buChar char="●"/>
            </a:pPr>
            <a:r>
              <a:rPr lang="en"/>
              <a:t>Business Strategy:</a:t>
            </a:r>
            <a:endParaRPr/>
          </a:p>
          <a:p>
            <a:pPr indent="-298450" lvl="1" marL="914400" rtl="0" algn="l">
              <a:spcBef>
                <a:spcPts val="0"/>
              </a:spcBef>
              <a:spcAft>
                <a:spcPts val="0"/>
              </a:spcAft>
              <a:buSzPts val="1100"/>
              <a:buChar char="○"/>
            </a:pPr>
            <a:r>
              <a:rPr lang="en"/>
              <a:t>Anhesuer Busch: Low operating costs, Marketing, Leverage</a:t>
            </a:r>
            <a:endParaRPr/>
          </a:p>
          <a:p>
            <a:pPr indent="-298450" lvl="1" marL="914400" rtl="0" algn="l">
              <a:spcBef>
                <a:spcPts val="0"/>
              </a:spcBef>
              <a:spcAft>
                <a:spcPts val="0"/>
              </a:spcAft>
              <a:buSzPts val="1100"/>
              <a:buChar char="○"/>
            </a:pPr>
            <a:r>
              <a:rPr lang="en"/>
              <a:t>Molson Coors: Expansion, </a:t>
            </a:r>
            <a:r>
              <a:rPr lang="en"/>
              <a:t>investing in infrastructure, streamlining organizational structure</a:t>
            </a:r>
            <a:endParaRPr/>
          </a:p>
        </p:txBody>
      </p:sp>
      <p:pic>
        <p:nvPicPr>
          <p:cNvPr id="109" name="Google Shape;109;p18" title="Points scored"/>
          <p:cNvPicPr preferRelativeResize="0"/>
          <p:nvPr/>
        </p:nvPicPr>
        <p:blipFill>
          <a:blip r:embed="rId3">
            <a:alphaModFix/>
          </a:blip>
          <a:stretch>
            <a:fillRect/>
          </a:stretch>
        </p:blipFill>
        <p:spPr>
          <a:xfrm>
            <a:off x="0" y="1505699"/>
            <a:ext cx="4676025" cy="3238526"/>
          </a:xfrm>
          <a:prstGeom prst="rect">
            <a:avLst/>
          </a:prstGeom>
          <a:noFill/>
          <a:ln>
            <a:noFill/>
          </a:ln>
        </p:spPr>
      </p:pic>
      <p:pic>
        <p:nvPicPr>
          <p:cNvPr id="110" name="Google Shape;110;p18" title="Slide 2.mp3">
            <a:hlinkClick r:id="rId4"/>
          </p:cNvPr>
          <p:cNvPicPr preferRelativeResize="0"/>
          <p:nvPr/>
        </p:nvPicPr>
        <p:blipFill>
          <a:blip r:embed="rId5">
            <a:alphaModFix/>
          </a:blip>
          <a:stretch>
            <a:fillRect/>
          </a:stretch>
        </p:blipFill>
        <p:spPr>
          <a:xfrm>
            <a:off x="152400" y="152400"/>
            <a:ext cx="196125" cy="19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Competitive Dynamics Analysis</a:t>
            </a:r>
            <a:endParaRPr/>
          </a:p>
        </p:txBody>
      </p:sp>
      <p:sp>
        <p:nvSpPr>
          <p:cNvPr id="116" name="Google Shape;116;p19"/>
          <p:cNvSpPr txBox="1"/>
          <p:nvPr>
            <p:ph idx="1" type="body"/>
          </p:nvPr>
        </p:nvSpPr>
        <p:spPr>
          <a:xfrm>
            <a:off x="470400" y="1505700"/>
            <a:ext cx="38412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7" name="Google Shape;117;p19"/>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Anheuser-Busch launches brand new Seltzer product (2019)</a:t>
            </a:r>
            <a:endParaRPr/>
          </a:p>
          <a:p>
            <a:pPr indent="-311150" lvl="0" marL="457200" rtl="0" algn="l">
              <a:spcBef>
                <a:spcPts val="0"/>
              </a:spcBef>
              <a:spcAft>
                <a:spcPts val="0"/>
              </a:spcAft>
              <a:buSzPts val="1300"/>
              <a:buChar char="●"/>
            </a:pPr>
            <a:r>
              <a:rPr lang="en"/>
              <a:t>Directly catered to consumer demand for a “healthier beverage”</a:t>
            </a:r>
            <a:endParaRPr/>
          </a:p>
          <a:p>
            <a:pPr indent="-311150" lvl="0" marL="457200" rtl="0" algn="l">
              <a:spcBef>
                <a:spcPts val="0"/>
              </a:spcBef>
              <a:spcAft>
                <a:spcPts val="0"/>
              </a:spcAft>
              <a:buSzPts val="1300"/>
              <a:buChar char="●"/>
            </a:pPr>
            <a:r>
              <a:rPr lang="en"/>
              <a:t> Obtained a 9% market share in the Seltzer market</a:t>
            </a:r>
            <a:endParaRPr/>
          </a:p>
          <a:p>
            <a:pPr indent="-311150" lvl="0" marL="457200" rtl="0" algn="l">
              <a:spcBef>
                <a:spcPts val="0"/>
              </a:spcBef>
              <a:spcAft>
                <a:spcPts val="0"/>
              </a:spcAft>
              <a:buSzPts val="1300"/>
              <a:buChar char="●"/>
            </a:pPr>
            <a:r>
              <a:rPr lang="en"/>
              <a:t>Molson Coors launches Seltzer 10-months later gaining 6% market share and eroding Anheuser-Busch from 9% to 7%</a:t>
            </a:r>
            <a:endParaRPr/>
          </a:p>
          <a:p>
            <a:pPr indent="-311150" lvl="0" marL="457200" rtl="0" algn="l">
              <a:spcBef>
                <a:spcPts val="0"/>
              </a:spcBef>
              <a:spcAft>
                <a:spcPts val="0"/>
              </a:spcAft>
              <a:buSzPts val="1300"/>
              <a:buChar char="●"/>
            </a:pPr>
            <a:r>
              <a:rPr lang="en"/>
              <a:t>Both companies are attempting new advantages in sustainability</a:t>
            </a:r>
            <a:endParaRPr/>
          </a:p>
        </p:txBody>
      </p:sp>
      <p:pic>
        <p:nvPicPr>
          <p:cNvPr id="118" name="Google Shape;118;p19"/>
          <p:cNvPicPr preferRelativeResize="0"/>
          <p:nvPr/>
        </p:nvPicPr>
        <p:blipFill>
          <a:blip r:embed="rId3">
            <a:alphaModFix/>
          </a:blip>
          <a:stretch>
            <a:fillRect/>
          </a:stretch>
        </p:blipFill>
        <p:spPr>
          <a:xfrm>
            <a:off x="482550" y="1505700"/>
            <a:ext cx="3829049" cy="3014700"/>
          </a:xfrm>
          <a:prstGeom prst="rect">
            <a:avLst/>
          </a:prstGeom>
          <a:noFill/>
          <a:ln>
            <a:noFill/>
          </a:ln>
        </p:spPr>
      </p:pic>
      <p:pic>
        <p:nvPicPr>
          <p:cNvPr id="119" name="Google Shape;119;p19" title="Competitive Dynamics.mp3">
            <a:hlinkClick r:id="rId4"/>
          </p:cNvPr>
          <p:cNvPicPr preferRelativeResize="0"/>
          <p:nvPr/>
        </p:nvPicPr>
        <p:blipFill>
          <a:blip r:embed="rId5">
            <a:alphaModFix/>
          </a:blip>
          <a:stretch>
            <a:fillRect/>
          </a:stretch>
        </p:blipFill>
        <p:spPr>
          <a:xfrm>
            <a:off x="128675" y="147050"/>
            <a:ext cx="261400" cy="26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Corporate Strategy Analysis</a:t>
            </a:r>
            <a:endParaRPr/>
          </a:p>
        </p:txBody>
      </p:sp>
      <p:sp>
        <p:nvSpPr>
          <p:cNvPr id="125" name="Google Shape;125;p2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Anheuser-Busch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Molson Coors</a:t>
            </a:r>
            <a:endParaRPr/>
          </a:p>
        </p:txBody>
      </p:sp>
      <p:sp>
        <p:nvSpPr>
          <p:cNvPr id="126" name="Google Shape;126;p20"/>
          <p:cNvSpPr txBox="1"/>
          <p:nvPr>
            <p:ph idx="2" type="body"/>
          </p:nvPr>
        </p:nvSpPr>
        <p:spPr>
          <a:xfrm>
            <a:off x="4466725" y="1505700"/>
            <a:ext cx="4365600" cy="34041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2594"/>
              <a:t>Anheuser-</a:t>
            </a:r>
            <a:r>
              <a:rPr lang="en" sz="2594"/>
              <a:t>Busch</a:t>
            </a:r>
            <a:endParaRPr sz="2594"/>
          </a:p>
          <a:p>
            <a:pPr indent="-306846" lvl="0" marL="457200" rtl="0" algn="l">
              <a:spcBef>
                <a:spcPts val="1200"/>
              </a:spcBef>
              <a:spcAft>
                <a:spcPts val="0"/>
              </a:spcAft>
              <a:buSzPct val="100000"/>
              <a:buChar char="-"/>
            </a:pPr>
            <a:r>
              <a:rPr lang="en" sz="2594"/>
              <a:t>About 20% of revenue comes from 2 beers (Budweiser and Michelob)</a:t>
            </a:r>
            <a:endParaRPr sz="2594"/>
          </a:p>
          <a:p>
            <a:pPr indent="-306846" lvl="0" marL="457200" rtl="0" algn="l">
              <a:spcBef>
                <a:spcPts val="0"/>
              </a:spcBef>
              <a:spcAft>
                <a:spcPts val="0"/>
              </a:spcAft>
              <a:buSzPct val="100000"/>
              <a:buChar char="-"/>
            </a:pPr>
            <a:r>
              <a:rPr lang="en" sz="2594"/>
              <a:t>Degree of Relatedness: 14.96% </a:t>
            </a:r>
            <a:endParaRPr sz="2594"/>
          </a:p>
          <a:p>
            <a:pPr indent="0" lvl="0" marL="0" rtl="0" algn="l">
              <a:spcBef>
                <a:spcPts val="1200"/>
              </a:spcBef>
              <a:spcAft>
                <a:spcPts val="0"/>
              </a:spcAft>
              <a:buNone/>
            </a:pPr>
            <a:r>
              <a:rPr lang="en" sz="2594"/>
              <a:t>Molson Coors</a:t>
            </a:r>
            <a:endParaRPr sz="2594"/>
          </a:p>
          <a:p>
            <a:pPr indent="-306846" lvl="0" marL="457200" rtl="0" algn="l">
              <a:spcBef>
                <a:spcPts val="1200"/>
              </a:spcBef>
              <a:spcAft>
                <a:spcPts val="0"/>
              </a:spcAft>
              <a:buSzPct val="100000"/>
              <a:buChar char="-"/>
            </a:pPr>
            <a:r>
              <a:rPr lang="en" sz="2594"/>
              <a:t>About 50% of revenue comes from 2 beer (Coors and Miller)</a:t>
            </a:r>
            <a:endParaRPr sz="2594"/>
          </a:p>
          <a:p>
            <a:pPr indent="-306846" lvl="0" marL="457200" rtl="0" algn="l">
              <a:spcBef>
                <a:spcPts val="0"/>
              </a:spcBef>
              <a:spcAft>
                <a:spcPts val="0"/>
              </a:spcAft>
              <a:buSzPct val="100000"/>
              <a:buChar char="-"/>
            </a:pPr>
            <a:r>
              <a:rPr lang="en" sz="2594"/>
              <a:t>Degree of Relatedness: 30% </a:t>
            </a:r>
            <a:endParaRPr sz="2594"/>
          </a:p>
          <a:p>
            <a:pPr indent="0" lvl="0" marL="457200" rtl="0" algn="l">
              <a:spcBef>
                <a:spcPts val="1200"/>
              </a:spcBef>
              <a:spcAft>
                <a:spcPts val="0"/>
              </a:spcAft>
              <a:buNone/>
            </a:pPr>
            <a:r>
              <a:t/>
            </a:r>
            <a:endParaRPr sz="2594"/>
          </a:p>
          <a:p>
            <a:pPr indent="-306846" lvl="0" marL="457200" rtl="0" algn="l">
              <a:spcBef>
                <a:spcPts val="1200"/>
              </a:spcBef>
              <a:spcAft>
                <a:spcPts val="0"/>
              </a:spcAft>
              <a:buSzPct val="100000"/>
              <a:buChar char="●"/>
            </a:pPr>
            <a:r>
              <a:rPr b="1" lang="en" sz="2594"/>
              <a:t>Beers for both companies are brewed at their own breweries (Related Constrained)</a:t>
            </a:r>
            <a:endParaRPr b="1" sz="2594"/>
          </a:p>
          <a:p>
            <a:pPr indent="0" lvl="0" marL="0" rtl="0" algn="l">
              <a:spcBef>
                <a:spcPts val="1200"/>
              </a:spcBef>
              <a:spcAft>
                <a:spcPts val="1200"/>
              </a:spcAft>
              <a:buNone/>
            </a:pPr>
            <a:r>
              <a:t/>
            </a:r>
            <a:endParaRPr/>
          </a:p>
        </p:txBody>
      </p:sp>
      <p:pic>
        <p:nvPicPr>
          <p:cNvPr id="127" name="Google Shape;127;p20" title="Points scored"/>
          <p:cNvPicPr preferRelativeResize="0"/>
          <p:nvPr/>
        </p:nvPicPr>
        <p:blipFill>
          <a:blip r:embed="rId3">
            <a:alphaModFix/>
          </a:blip>
          <a:stretch>
            <a:fillRect/>
          </a:stretch>
        </p:blipFill>
        <p:spPr>
          <a:xfrm>
            <a:off x="1767552" y="1505700"/>
            <a:ext cx="2544051" cy="1573049"/>
          </a:xfrm>
          <a:prstGeom prst="rect">
            <a:avLst/>
          </a:prstGeom>
          <a:noFill/>
          <a:ln>
            <a:noFill/>
          </a:ln>
        </p:spPr>
      </p:pic>
      <p:pic>
        <p:nvPicPr>
          <p:cNvPr id="128" name="Google Shape;128;p20" title="Points scored"/>
          <p:cNvPicPr preferRelativeResize="0"/>
          <p:nvPr/>
        </p:nvPicPr>
        <p:blipFill>
          <a:blip r:embed="rId4">
            <a:alphaModFix/>
          </a:blip>
          <a:stretch>
            <a:fillRect/>
          </a:stretch>
        </p:blipFill>
        <p:spPr>
          <a:xfrm>
            <a:off x="1767550" y="3078750"/>
            <a:ext cx="2430972" cy="1503149"/>
          </a:xfrm>
          <a:prstGeom prst="rect">
            <a:avLst/>
          </a:prstGeom>
          <a:noFill/>
          <a:ln>
            <a:noFill/>
          </a:ln>
        </p:spPr>
      </p:pic>
      <p:pic>
        <p:nvPicPr>
          <p:cNvPr id="129" name="Google Shape;129;p20" title="Corporate strategy.mp3">
            <a:hlinkClick r:id="rId5"/>
          </p:cNvPr>
          <p:cNvPicPr preferRelativeResize="0"/>
          <p:nvPr/>
        </p:nvPicPr>
        <p:blipFill>
          <a:blip r:embed="rId6">
            <a:alphaModFix/>
          </a:blip>
          <a:stretch>
            <a:fillRect/>
          </a:stretch>
        </p:blipFill>
        <p:spPr>
          <a:xfrm>
            <a:off x="152400" y="152400"/>
            <a:ext cx="196125" cy="19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M&amp;A Analysis</a:t>
            </a:r>
            <a:endParaRPr/>
          </a:p>
        </p:txBody>
      </p:sp>
      <p:sp>
        <p:nvSpPr>
          <p:cNvPr id="135" name="Google Shape;135;p21"/>
          <p:cNvSpPr txBox="1"/>
          <p:nvPr>
            <p:ph idx="2" type="body"/>
          </p:nvPr>
        </p:nvSpPr>
        <p:spPr>
          <a:xfrm>
            <a:off x="206525" y="1613000"/>
            <a:ext cx="3999900" cy="2224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If Molson Coors were to acquire Moosehead Breweries it would give them a larger market to sell too. </a:t>
            </a:r>
            <a:endParaRPr/>
          </a:p>
          <a:p>
            <a:pPr indent="-298450" lvl="1" marL="914400" rtl="0" algn="l">
              <a:spcBef>
                <a:spcPts val="0"/>
              </a:spcBef>
              <a:spcAft>
                <a:spcPts val="0"/>
              </a:spcAft>
              <a:buSzPts val="1100"/>
              <a:buChar char="○"/>
            </a:pPr>
            <a:r>
              <a:rPr lang="en"/>
              <a:t>They currently own 33.3% of the Canadian market share </a:t>
            </a:r>
            <a:endParaRPr/>
          </a:p>
          <a:p>
            <a:pPr indent="-298450" lvl="1" marL="914400" rtl="0" algn="l">
              <a:spcBef>
                <a:spcPts val="0"/>
              </a:spcBef>
              <a:spcAft>
                <a:spcPts val="0"/>
              </a:spcAft>
              <a:buSzPts val="1100"/>
              <a:buChar char="○"/>
            </a:pPr>
            <a:r>
              <a:rPr lang="en"/>
              <a:t>This acquisition would add about 4% market share to Molson Coors</a:t>
            </a:r>
            <a:endParaRPr/>
          </a:p>
          <a:p>
            <a:pPr indent="0" lvl="0" marL="457200" rtl="0" algn="l">
              <a:spcBef>
                <a:spcPts val="1200"/>
              </a:spcBef>
              <a:spcAft>
                <a:spcPts val="0"/>
              </a:spcAft>
              <a:buNone/>
            </a:pPr>
            <a:r>
              <a:t/>
            </a:r>
            <a:endParaRPr sz="1200"/>
          </a:p>
          <a:p>
            <a:pPr indent="0" lvl="0" marL="0" rtl="0" algn="l">
              <a:spcBef>
                <a:spcPts val="1200"/>
              </a:spcBef>
              <a:spcAft>
                <a:spcPts val="1200"/>
              </a:spcAft>
              <a:buNone/>
            </a:pPr>
            <a:r>
              <a:t/>
            </a:r>
            <a:endParaRPr/>
          </a:p>
        </p:txBody>
      </p:sp>
      <p:pic>
        <p:nvPicPr>
          <p:cNvPr id="136" name="Google Shape;136;p21"/>
          <p:cNvPicPr preferRelativeResize="0"/>
          <p:nvPr/>
        </p:nvPicPr>
        <p:blipFill>
          <a:blip r:embed="rId3">
            <a:alphaModFix/>
          </a:blip>
          <a:stretch>
            <a:fillRect/>
          </a:stretch>
        </p:blipFill>
        <p:spPr>
          <a:xfrm>
            <a:off x="7445725" y="3447800"/>
            <a:ext cx="1698263" cy="1695699"/>
          </a:xfrm>
          <a:prstGeom prst="rect">
            <a:avLst/>
          </a:prstGeom>
          <a:noFill/>
          <a:ln>
            <a:noFill/>
          </a:ln>
        </p:spPr>
      </p:pic>
      <p:pic>
        <p:nvPicPr>
          <p:cNvPr id="137" name="Google Shape;137;p21"/>
          <p:cNvPicPr preferRelativeResize="0"/>
          <p:nvPr/>
        </p:nvPicPr>
        <p:blipFill>
          <a:blip r:embed="rId4">
            <a:alphaModFix/>
          </a:blip>
          <a:stretch>
            <a:fillRect/>
          </a:stretch>
        </p:blipFill>
        <p:spPr>
          <a:xfrm>
            <a:off x="4523563" y="1612988"/>
            <a:ext cx="2922175" cy="2020774"/>
          </a:xfrm>
          <a:prstGeom prst="rect">
            <a:avLst/>
          </a:prstGeom>
          <a:noFill/>
          <a:ln>
            <a:noFill/>
          </a:ln>
        </p:spPr>
      </p:pic>
      <p:sp>
        <p:nvSpPr>
          <p:cNvPr id="138" name="Google Shape;138;p21"/>
          <p:cNvSpPr txBox="1"/>
          <p:nvPr/>
        </p:nvSpPr>
        <p:spPr>
          <a:xfrm>
            <a:off x="4711150" y="1168713"/>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Canadian Beer Market Share</a:t>
            </a:r>
            <a:endParaRPr>
              <a:latin typeface="Roboto"/>
              <a:ea typeface="Roboto"/>
              <a:cs typeface="Roboto"/>
              <a:sym typeface="Roboto"/>
            </a:endParaRPr>
          </a:p>
        </p:txBody>
      </p:sp>
      <p:sp>
        <p:nvSpPr>
          <p:cNvPr id="139" name="Google Shape;139;p21"/>
          <p:cNvSpPr txBox="1"/>
          <p:nvPr/>
        </p:nvSpPr>
        <p:spPr>
          <a:xfrm>
            <a:off x="311725" y="3447800"/>
            <a:ext cx="40380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Moosehead beer is Canada’s oldest and largest independent brewery tracing all the way back to 1867.</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Will add an older generation to the current  customer group </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Acquisition will add a desired Canadian line </a:t>
            </a:r>
            <a:endParaRPr sz="1200">
              <a:solidFill>
                <a:schemeClr val="dk2"/>
              </a:solidFill>
            </a:endParaRPr>
          </a:p>
        </p:txBody>
      </p:sp>
      <p:pic>
        <p:nvPicPr>
          <p:cNvPr id="140" name="Google Shape;140;p21" title="Record (online-voice-recorder.com) (3).mp3">
            <a:hlinkClick r:id="rId5"/>
          </p:cNvPr>
          <p:cNvPicPr preferRelativeResize="0"/>
          <p:nvPr/>
        </p:nvPicPr>
        <p:blipFill>
          <a:blip r:embed="rId6">
            <a:alphaModFix/>
          </a:blip>
          <a:stretch>
            <a:fillRect/>
          </a:stretch>
        </p:blipFill>
        <p:spPr>
          <a:xfrm>
            <a:off x="98050" y="78151"/>
            <a:ext cx="213675" cy="21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